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8" r:id="rId4"/>
    <p:sldId id="391" r:id="rId5"/>
    <p:sldId id="293" r:id="rId6"/>
    <p:sldId id="364" r:id="rId7"/>
    <p:sldId id="392" r:id="rId8"/>
    <p:sldId id="365" r:id="rId9"/>
    <p:sldId id="390" r:id="rId10"/>
    <p:sldId id="366" r:id="rId11"/>
    <p:sldId id="380" r:id="rId12"/>
    <p:sldId id="386" r:id="rId13"/>
    <p:sldId id="379" r:id="rId14"/>
    <p:sldId id="375" r:id="rId15"/>
    <p:sldId id="372" r:id="rId16"/>
    <p:sldId id="361" r:id="rId17"/>
    <p:sldId id="387" r:id="rId18"/>
    <p:sldId id="376" r:id="rId19"/>
    <p:sldId id="394" r:id="rId20"/>
    <p:sldId id="377" r:id="rId21"/>
    <p:sldId id="373" r:id="rId22"/>
    <p:sldId id="378" r:id="rId23"/>
    <p:sldId id="371" r:id="rId24"/>
    <p:sldId id="369" r:id="rId25"/>
    <p:sldId id="382" r:id="rId26"/>
    <p:sldId id="383" r:id="rId27"/>
    <p:sldId id="385" r:id="rId28"/>
    <p:sldId id="381" r:id="rId29"/>
    <p:sldId id="393" r:id="rId30"/>
    <p:sldId id="357"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53CAD"/>
    <a:srgbClr val="1A34B8"/>
    <a:srgbClr val="1B1FB7"/>
    <a:srgbClr val="124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65570" autoAdjust="0"/>
  </p:normalViewPr>
  <p:slideViewPr>
    <p:cSldViewPr snapToGrid="0">
      <p:cViewPr varScale="1">
        <p:scale>
          <a:sx n="46" d="100"/>
          <a:sy n="46" d="100"/>
        </p:scale>
        <p:origin x="1758"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Low-Risk Gamblers</c:v>
                </c:pt>
              </c:strCache>
            </c:strRef>
          </c:tx>
          <c:spPr>
            <a:solidFill>
              <a:schemeClr val="accent1"/>
            </a:solidFill>
            <a:ln>
              <a:noFill/>
            </a:ln>
            <a:effectLst/>
          </c:spPr>
          <c:invertIfNegative val="0"/>
          <c:cat>
            <c:strRef>
              <c:f>Sheet1!$A$2:$A$3</c:f>
              <c:strCache>
                <c:ptCount val="2"/>
                <c:pt idx="0">
                  <c:v>Guilt</c:v>
                </c:pt>
                <c:pt idx="1">
                  <c:v>Shame</c:v>
                </c:pt>
              </c:strCache>
            </c:strRef>
          </c:cat>
          <c:val>
            <c:numRef>
              <c:f>Sheet1!$B$2:$B$3</c:f>
              <c:numCache>
                <c:formatCode>General</c:formatCode>
                <c:ptCount val="2"/>
                <c:pt idx="0">
                  <c:v>5.08</c:v>
                </c:pt>
                <c:pt idx="1">
                  <c:v>2.88</c:v>
                </c:pt>
              </c:numCache>
            </c:numRef>
          </c:val>
          <c:extLst>
            <c:ext xmlns:c16="http://schemas.microsoft.com/office/drawing/2014/chart" uri="{C3380CC4-5D6E-409C-BE32-E72D297353CC}">
              <c16:uniqueId val="{00000000-81D1-4A48-A11F-C5002264F12F}"/>
            </c:ext>
          </c:extLst>
        </c:ser>
        <c:ser>
          <c:idx val="1"/>
          <c:order val="1"/>
          <c:tx>
            <c:strRef>
              <c:f>Sheet1!$C$1</c:f>
              <c:strCache>
                <c:ptCount val="1"/>
                <c:pt idx="0">
                  <c:v>Moderate-Risk Gamblers</c:v>
                </c:pt>
              </c:strCache>
            </c:strRef>
          </c:tx>
          <c:spPr>
            <a:solidFill>
              <a:schemeClr val="accent2"/>
            </a:solidFill>
            <a:ln>
              <a:noFill/>
            </a:ln>
            <a:effectLst/>
          </c:spPr>
          <c:invertIfNegative val="0"/>
          <c:cat>
            <c:strRef>
              <c:f>Sheet1!$A$2:$A$3</c:f>
              <c:strCache>
                <c:ptCount val="2"/>
                <c:pt idx="0">
                  <c:v>Guilt</c:v>
                </c:pt>
                <c:pt idx="1">
                  <c:v>Shame</c:v>
                </c:pt>
              </c:strCache>
            </c:strRef>
          </c:cat>
          <c:val>
            <c:numRef>
              <c:f>Sheet1!$C$2:$C$3</c:f>
              <c:numCache>
                <c:formatCode>General</c:formatCode>
                <c:ptCount val="2"/>
                <c:pt idx="0">
                  <c:v>5.48</c:v>
                </c:pt>
                <c:pt idx="1">
                  <c:v>3.38</c:v>
                </c:pt>
              </c:numCache>
            </c:numRef>
          </c:val>
          <c:extLst>
            <c:ext xmlns:c16="http://schemas.microsoft.com/office/drawing/2014/chart" uri="{C3380CC4-5D6E-409C-BE32-E72D297353CC}">
              <c16:uniqueId val="{00000001-81D1-4A48-A11F-C5002264F12F}"/>
            </c:ext>
          </c:extLst>
        </c:ser>
        <c:ser>
          <c:idx val="2"/>
          <c:order val="2"/>
          <c:tx>
            <c:strRef>
              <c:f>Sheet1!$D$1</c:f>
              <c:strCache>
                <c:ptCount val="1"/>
                <c:pt idx="0">
                  <c:v>Problem Gamblers</c:v>
                </c:pt>
              </c:strCache>
            </c:strRef>
          </c:tx>
          <c:spPr>
            <a:solidFill>
              <a:srgbClr val="C00000"/>
            </a:solidFill>
            <a:ln>
              <a:noFill/>
            </a:ln>
            <a:effectLst/>
          </c:spPr>
          <c:invertIfNegative val="0"/>
          <c:cat>
            <c:strRef>
              <c:f>Sheet1!$A$2:$A$3</c:f>
              <c:strCache>
                <c:ptCount val="2"/>
                <c:pt idx="0">
                  <c:v>Guilt</c:v>
                </c:pt>
                <c:pt idx="1">
                  <c:v>Shame</c:v>
                </c:pt>
              </c:strCache>
            </c:strRef>
          </c:cat>
          <c:val>
            <c:numRef>
              <c:f>Sheet1!$D$2:$D$3</c:f>
              <c:numCache>
                <c:formatCode>General</c:formatCode>
                <c:ptCount val="2"/>
                <c:pt idx="0">
                  <c:v>5.04</c:v>
                </c:pt>
                <c:pt idx="1">
                  <c:v>4.26</c:v>
                </c:pt>
              </c:numCache>
            </c:numRef>
          </c:val>
          <c:extLst>
            <c:ext xmlns:c16="http://schemas.microsoft.com/office/drawing/2014/chart" uri="{C3380CC4-5D6E-409C-BE32-E72D297353CC}">
              <c16:uniqueId val="{00000002-81D1-4A48-A11F-C5002264F12F}"/>
            </c:ext>
          </c:extLst>
        </c:ser>
        <c:dLbls>
          <c:showLegendKey val="0"/>
          <c:showVal val="0"/>
          <c:showCatName val="0"/>
          <c:showSerName val="0"/>
          <c:showPercent val="0"/>
          <c:showBubbleSize val="0"/>
        </c:dLbls>
        <c:gapWidth val="219"/>
        <c:overlap val="-27"/>
        <c:axId val="1554370175"/>
        <c:axId val="1554385535"/>
      </c:barChart>
      <c:catAx>
        <c:axId val="15543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554385535"/>
        <c:crosses val="autoZero"/>
        <c:auto val="1"/>
        <c:lblAlgn val="ctr"/>
        <c:lblOffset val="100"/>
        <c:noMultiLvlLbl val="0"/>
      </c:catAx>
      <c:valAx>
        <c:axId val="1554385535"/>
        <c:scaling>
          <c:orientation val="minMax"/>
          <c:max val="7"/>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5543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Low-Risk Gamblers</c:v>
                </c:pt>
              </c:strCache>
            </c:strRef>
          </c:tx>
          <c:spPr>
            <a:solidFill>
              <a:schemeClr val="accent1"/>
            </a:solidFill>
            <a:ln>
              <a:noFill/>
            </a:ln>
            <a:effectLst/>
          </c:spPr>
          <c:invertIfNegative val="0"/>
          <c:cat>
            <c:strRef>
              <c:f>Sheet1!$A$2:$A$3</c:f>
              <c:strCache>
                <c:ptCount val="2"/>
                <c:pt idx="0">
                  <c:v>Guilt</c:v>
                </c:pt>
                <c:pt idx="1">
                  <c:v>Shame</c:v>
                </c:pt>
              </c:strCache>
            </c:strRef>
          </c:cat>
          <c:val>
            <c:numRef>
              <c:f>Sheet1!$B$2:$B$3</c:f>
              <c:numCache>
                <c:formatCode>General</c:formatCode>
                <c:ptCount val="2"/>
                <c:pt idx="0">
                  <c:v>5.08</c:v>
                </c:pt>
                <c:pt idx="1">
                  <c:v>2.88</c:v>
                </c:pt>
              </c:numCache>
            </c:numRef>
          </c:val>
          <c:extLst>
            <c:ext xmlns:c16="http://schemas.microsoft.com/office/drawing/2014/chart" uri="{C3380CC4-5D6E-409C-BE32-E72D297353CC}">
              <c16:uniqueId val="{00000000-81D1-4A48-A11F-C5002264F12F}"/>
            </c:ext>
          </c:extLst>
        </c:ser>
        <c:ser>
          <c:idx val="1"/>
          <c:order val="1"/>
          <c:tx>
            <c:strRef>
              <c:f>Sheet1!$C$1</c:f>
              <c:strCache>
                <c:ptCount val="1"/>
                <c:pt idx="0">
                  <c:v>Moderate-Risk Gamblers</c:v>
                </c:pt>
              </c:strCache>
            </c:strRef>
          </c:tx>
          <c:spPr>
            <a:solidFill>
              <a:schemeClr val="accent2"/>
            </a:solidFill>
            <a:ln>
              <a:noFill/>
            </a:ln>
            <a:effectLst/>
          </c:spPr>
          <c:invertIfNegative val="0"/>
          <c:cat>
            <c:strRef>
              <c:f>Sheet1!$A$2:$A$3</c:f>
              <c:strCache>
                <c:ptCount val="2"/>
                <c:pt idx="0">
                  <c:v>Guilt</c:v>
                </c:pt>
                <c:pt idx="1">
                  <c:v>Shame</c:v>
                </c:pt>
              </c:strCache>
            </c:strRef>
          </c:cat>
          <c:val>
            <c:numRef>
              <c:f>Sheet1!$C$2:$C$3</c:f>
              <c:numCache>
                <c:formatCode>General</c:formatCode>
                <c:ptCount val="2"/>
                <c:pt idx="0">
                  <c:v>5.48</c:v>
                </c:pt>
                <c:pt idx="1">
                  <c:v>3.38</c:v>
                </c:pt>
              </c:numCache>
            </c:numRef>
          </c:val>
          <c:extLst>
            <c:ext xmlns:c16="http://schemas.microsoft.com/office/drawing/2014/chart" uri="{C3380CC4-5D6E-409C-BE32-E72D297353CC}">
              <c16:uniqueId val="{00000001-81D1-4A48-A11F-C5002264F12F}"/>
            </c:ext>
          </c:extLst>
        </c:ser>
        <c:ser>
          <c:idx val="2"/>
          <c:order val="2"/>
          <c:tx>
            <c:strRef>
              <c:f>Sheet1!$D$1</c:f>
              <c:strCache>
                <c:ptCount val="1"/>
                <c:pt idx="0">
                  <c:v>Problem Gamblers</c:v>
                </c:pt>
              </c:strCache>
            </c:strRef>
          </c:tx>
          <c:spPr>
            <a:solidFill>
              <a:srgbClr val="C00000"/>
            </a:solidFill>
            <a:ln>
              <a:noFill/>
            </a:ln>
            <a:effectLst/>
          </c:spPr>
          <c:invertIfNegative val="0"/>
          <c:cat>
            <c:strRef>
              <c:f>Sheet1!$A$2:$A$3</c:f>
              <c:strCache>
                <c:ptCount val="2"/>
                <c:pt idx="0">
                  <c:v>Guilt</c:v>
                </c:pt>
                <c:pt idx="1">
                  <c:v>Shame</c:v>
                </c:pt>
              </c:strCache>
            </c:strRef>
          </c:cat>
          <c:val>
            <c:numRef>
              <c:f>Sheet1!$D$2:$D$3</c:f>
              <c:numCache>
                <c:formatCode>General</c:formatCode>
                <c:ptCount val="2"/>
                <c:pt idx="0">
                  <c:v>5.04</c:v>
                </c:pt>
                <c:pt idx="1">
                  <c:v>4.26</c:v>
                </c:pt>
              </c:numCache>
            </c:numRef>
          </c:val>
          <c:extLst>
            <c:ext xmlns:c16="http://schemas.microsoft.com/office/drawing/2014/chart" uri="{C3380CC4-5D6E-409C-BE32-E72D297353CC}">
              <c16:uniqueId val="{00000002-81D1-4A48-A11F-C5002264F12F}"/>
            </c:ext>
          </c:extLst>
        </c:ser>
        <c:dLbls>
          <c:showLegendKey val="0"/>
          <c:showVal val="0"/>
          <c:showCatName val="0"/>
          <c:showSerName val="0"/>
          <c:showPercent val="0"/>
          <c:showBubbleSize val="0"/>
        </c:dLbls>
        <c:gapWidth val="219"/>
        <c:overlap val="-27"/>
        <c:axId val="1554370175"/>
        <c:axId val="1554385535"/>
      </c:barChart>
      <c:catAx>
        <c:axId val="15543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554385535"/>
        <c:crosses val="autoZero"/>
        <c:auto val="1"/>
        <c:lblAlgn val="ctr"/>
        <c:lblOffset val="100"/>
        <c:noMultiLvlLbl val="0"/>
      </c:catAx>
      <c:valAx>
        <c:axId val="1554385535"/>
        <c:scaling>
          <c:orientation val="minMax"/>
          <c:max val="7"/>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5543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76359-D50A-4620-8528-AEB237D8884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7DB84969-A160-46F3-8F5B-FC1AB576CF28}">
      <dgm:prSet phldrT="[Text]" custT="1"/>
      <dgm:spPr/>
      <dgm:t>
        <a:bodyPr/>
        <a:lstStyle/>
        <a:p>
          <a:r>
            <a:rPr lang="en-US" sz="4400" dirty="0">
              <a:latin typeface="Cambria" panose="02040503050406030204" pitchFamily="18" charset="0"/>
              <a:ea typeface="Cambria" panose="02040503050406030204" pitchFamily="18" charset="0"/>
            </a:rPr>
            <a:t>Shame</a:t>
          </a:r>
        </a:p>
      </dgm:t>
    </dgm:pt>
    <dgm:pt modelId="{389EF94F-EB8C-4AB8-8C53-2E35F8EF0347}" type="parTrans" cxnId="{F4C72AA2-445F-4B27-BB89-884B36274B8B}">
      <dgm:prSet/>
      <dgm:spPr/>
      <dgm:t>
        <a:bodyPr/>
        <a:lstStyle/>
        <a:p>
          <a:endParaRPr lang="en-US"/>
        </a:p>
      </dgm:t>
    </dgm:pt>
    <dgm:pt modelId="{B3E42033-7EEF-4472-8142-E3B5AC6DE125}" type="sibTrans" cxnId="{F4C72AA2-445F-4B27-BB89-884B36274B8B}">
      <dgm:prSet/>
      <dgm:spPr/>
      <dgm:t>
        <a:bodyPr/>
        <a:lstStyle/>
        <a:p>
          <a:endParaRPr lang="en-US"/>
        </a:p>
      </dgm:t>
    </dgm:pt>
    <dgm:pt modelId="{757E16CC-6C10-4A1D-A4C3-363A84A489D5}">
      <dgm:prSet phldrT="[Text]" custT="1"/>
      <dgm:spPr/>
      <dgm:t>
        <a:bodyPr/>
        <a:lstStyle/>
        <a:p>
          <a:r>
            <a:rPr lang="en-US" sz="1600" dirty="0">
              <a:latin typeface="Cambria" panose="02040503050406030204" pitchFamily="18" charset="0"/>
              <a:ea typeface="Cambria" panose="02040503050406030204" pitchFamily="18" charset="0"/>
            </a:rPr>
            <a:t>Emotion</a:t>
          </a:r>
        </a:p>
      </dgm:t>
    </dgm:pt>
    <dgm:pt modelId="{4CE9E6A0-FCC1-4707-9BF2-441649875C24}" type="parTrans" cxnId="{4A84F97E-6ECA-4B0A-A053-F3240D3340DE}">
      <dgm:prSet/>
      <dgm:spPr/>
      <dgm:t>
        <a:bodyPr/>
        <a:lstStyle/>
        <a:p>
          <a:endParaRPr lang="en-US"/>
        </a:p>
      </dgm:t>
    </dgm:pt>
    <dgm:pt modelId="{10D56385-F00B-44EC-AEA7-6BF57C9C44D0}" type="sibTrans" cxnId="{4A84F97E-6ECA-4B0A-A053-F3240D3340DE}">
      <dgm:prSet/>
      <dgm:spPr/>
      <dgm:t>
        <a:bodyPr/>
        <a:lstStyle/>
        <a:p>
          <a:endParaRPr lang="en-US" sz="1800">
            <a:latin typeface="Cambria" panose="02040503050406030204" pitchFamily="18" charset="0"/>
            <a:ea typeface="Cambria" panose="02040503050406030204" pitchFamily="18" charset="0"/>
          </a:endParaRPr>
        </a:p>
      </dgm:t>
    </dgm:pt>
    <dgm:pt modelId="{B6BC68D3-A84A-46D1-9823-57DC662669D5}">
      <dgm:prSet phldrT="[Text]" custT="1"/>
      <dgm:spPr/>
      <dgm:t>
        <a:bodyPr/>
        <a:lstStyle/>
        <a:p>
          <a:r>
            <a:rPr lang="en-US" sz="1600" dirty="0">
              <a:latin typeface="Cambria" panose="02040503050406030204" pitchFamily="18" charset="0"/>
              <a:ea typeface="Cambria" panose="02040503050406030204" pitchFamily="18" charset="0"/>
            </a:rPr>
            <a:t>Physiological</a:t>
          </a:r>
        </a:p>
      </dgm:t>
    </dgm:pt>
    <dgm:pt modelId="{5CFBCC76-BEC1-40EF-913B-315AF1DE7766}" type="parTrans" cxnId="{3E428AFA-8970-4313-B980-DB8DF9D1571E}">
      <dgm:prSet/>
      <dgm:spPr/>
      <dgm:t>
        <a:bodyPr/>
        <a:lstStyle/>
        <a:p>
          <a:endParaRPr lang="en-US"/>
        </a:p>
      </dgm:t>
    </dgm:pt>
    <dgm:pt modelId="{A195A556-E265-4DA4-9398-8066DE84AA24}" type="sibTrans" cxnId="{3E428AFA-8970-4313-B980-DB8DF9D1571E}">
      <dgm:prSet/>
      <dgm:spPr/>
      <dgm:t>
        <a:bodyPr/>
        <a:lstStyle/>
        <a:p>
          <a:endParaRPr lang="en-US" sz="1800">
            <a:latin typeface="Cambria" panose="02040503050406030204" pitchFamily="18" charset="0"/>
            <a:ea typeface="Cambria" panose="02040503050406030204" pitchFamily="18" charset="0"/>
          </a:endParaRPr>
        </a:p>
      </dgm:t>
    </dgm:pt>
    <dgm:pt modelId="{FD842431-E6AC-44DF-A1B3-0083CD07477D}">
      <dgm:prSet phldrT="[Text]" custT="1"/>
      <dgm:spPr/>
      <dgm:t>
        <a:bodyPr/>
        <a:lstStyle/>
        <a:p>
          <a:r>
            <a:rPr lang="en-US" sz="1600" dirty="0">
              <a:latin typeface="Cambria" panose="02040503050406030204" pitchFamily="18" charset="0"/>
              <a:ea typeface="Cambria" panose="02040503050406030204" pitchFamily="18" charset="0"/>
            </a:rPr>
            <a:t>Social</a:t>
          </a:r>
        </a:p>
      </dgm:t>
    </dgm:pt>
    <dgm:pt modelId="{509D373F-287B-435E-9320-DBFEAF65F400}" type="parTrans" cxnId="{1975AFDF-AA57-496E-A9B7-B2404CA73F0B}">
      <dgm:prSet/>
      <dgm:spPr/>
      <dgm:t>
        <a:bodyPr/>
        <a:lstStyle/>
        <a:p>
          <a:endParaRPr lang="en-US"/>
        </a:p>
      </dgm:t>
    </dgm:pt>
    <dgm:pt modelId="{6F3E752D-99A2-4FE2-A1D8-755E2C9C47A7}" type="sibTrans" cxnId="{1975AFDF-AA57-496E-A9B7-B2404CA73F0B}">
      <dgm:prSet/>
      <dgm:spPr/>
      <dgm:t>
        <a:bodyPr/>
        <a:lstStyle/>
        <a:p>
          <a:endParaRPr lang="en-US" sz="1800">
            <a:latin typeface="Cambria" panose="02040503050406030204" pitchFamily="18" charset="0"/>
            <a:ea typeface="Cambria" panose="02040503050406030204" pitchFamily="18" charset="0"/>
          </a:endParaRPr>
        </a:p>
      </dgm:t>
    </dgm:pt>
    <dgm:pt modelId="{E4446B70-C232-41F1-BB73-4BF51D72F755}">
      <dgm:prSet phldrT="[Text]" custT="1"/>
      <dgm:spPr/>
      <dgm:t>
        <a:bodyPr/>
        <a:lstStyle/>
        <a:p>
          <a:r>
            <a:rPr lang="en-US" sz="1600" dirty="0">
              <a:latin typeface="Cambria" panose="02040503050406030204" pitchFamily="18" charset="0"/>
              <a:ea typeface="Cambria" panose="02040503050406030204" pitchFamily="18" charset="0"/>
            </a:rPr>
            <a:t>Behavioral/</a:t>
          </a:r>
        </a:p>
        <a:p>
          <a:r>
            <a:rPr lang="en-US" sz="1600" dirty="0">
              <a:latin typeface="Cambria" panose="02040503050406030204" pitchFamily="18" charset="0"/>
              <a:ea typeface="Cambria" panose="02040503050406030204" pitchFamily="18" charset="0"/>
            </a:rPr>
            <a:t>Motivational</a:t>
          </a:r>
        </a:p>
      </dgm:t>
    </dgm:pt>
    <dgm:pt modelId="{EDCAD3B5-FCF4-4849-93B3-212DF8554392}" type="parTrans" cxnId="{CFEFD682-0DFA-4C29-BE8D-2DCAFBCF12B3}">
      <dgm:prSet/>
      <dgm:spPr/>
      <dgm:t>
        <a:bodyPr/>
        <a:lstStyle/>
        <a:p>
          <a:endParaRPr lang="en-US"/>
        </a:p>
      </dgm:t>
    </dgm:pt>
    <dgm:pt modelId="{9461AAF8-5CFE-4AFA-9EF9-BE43CCFA08B0}" type="sibTrans" cxnId="{CFEFD682-0DFA-4C29-BE8D-2DCAFBCF12B3}">
      <dgm:prSet/>
      <dgm:spPr/>
      <dgm:t>
        <a:bodyPr/>
        <a:lstStyle/>
        <a:p>
          <a:endParaRPr lang="en-US" sz="1800">
            <a:latin typeface="Cambria" panose="02040503050406030204" pitchFamily="18" charset="0"/>
            <a:ea typeface="Cambria" panose="02040503050406030204" pitchFamily="18" charset="0"/>
          </a:endParaRPr>
        </a:p>
      </dgm:t>
    </dgm:pt>
    <dgm:pt modelId="{082327DB-A5BC-461B-8A5B-3CE616FEE72F}">
      <dgm:prSet phldrT="[Text]" custT="1"/>
      <dgm:spPr/>
      <dgm:t>
        <a:bodyPr/>
        <a:lstStyle/>
        <a:p>
          <a:r>
            <a:rPr lang="en-US" sz="1600" dirty="0">
              <a:latin typeface="Cambria" panose="02040503050406030204" pitchFamily="18" charset="0"/>
              <a:ea typeface="Cambria" panose="02040503050406030204" pitchFamily="18" charset="0"/>
            </a:rPr>
            <a:t>Cognitive</a:t>
          </a:r>
        </a:p>
      </dgm:t>
    </dgm:pt>
    <dgm:pt modelId="{1A04B2F9-8CB4-44BC-831B-82F64EF45629}" type="parTrans" cxnId="{5EB7C9D8-50F8-4A6A-A1A4-7C611DD80763}">
      <dgm:prSet/>
      <dgm:spPr/>
      <dgm:t>
        <a:bodyPr/>
        <a:lstStyle/>
        <a:p>
          <a:endParaRPr lang="en-US"/>
        </a:p>
      </dgm:t>
    </dgm:pt>
    <dgm:pt modelId="{8EB607CB-0EBE-4496-925E-D7149D1BAFFC}" type="sibTrans" cxnId="{5EB7C9D8-50F8-4A6A-A1A4-7C611DD80763}">
      <dgm:prSet/>
      <dgm:spPr/>
      <dgm:t>
        <a:bodyPr/>
        <a:lstStyle/>
        <a:p>
          <a:endParaRPr lang="en-US" sz="1800">
            <a:latin typeface="Cambria" panose="02040503050406030204" pitchFamily="18" charset="0"/>
            <a:ea typeface="Cambria" panose="02040503050406030204" pitchFamily="18" charset="0"/>
          </a:endParaRPr>
        </a:p>
      </dgm:t>
    </dgm:pt>
    <dgm:pt modelId="{4ED0FC62-509F-46D8-A831-4B6CBBB5418C}" type="pres">
      <dgm:prSet presAssocID="{48276359-D50A-4620-8528-AEB237D8884F}" presName="Name0" presStyleCnt="0">
        <dgm:presLayoutVars>
          <dgm:chMax val="1"/>
          <dgm:dir/>
          <dgm:animLvl val="ctr"/>
          <dgm:resizeHandles val="exact"/>
        </dgm:presLayoutVars>
      </dgm:prSet>
      <dgm:spPr/>
    </dgm:pt>
    <dgm:pt modelId="{81B4A6FB-F144-4A3B-9A4C-840C53FED86D}" type="pres">
      <dgm:prSet presAssocID="{7DB84969-A160-46F3-8F5B-FC1AB576CF28}" presName="centerShape" presStyleLbl="node0" presStyleIdx="0" presStyleCnt="1"/>
      <dgm:spPr/>
    </dgm:pt>
    <dgm:pt modelId="{B6CBE74E-BF30-4DB3-A638-BE1FC8F8733D}" type="pres">
      <dgm:prSet presAssocID="{757E16CC-6C10-4A1D-A4C3-363A84A489D5}" presName="node" presStyleLbl="node1" presStyleIdx="0" presStyleCnt="5">
        <dgm:presLayoutVars>
          <dgm:bulletEnabled val="1"/>
        </dgm:presLayoutVars>
      </dgm:prSet>
      <dgm:spPr/>
    </dgm:pt>
    <dgm:pt modelId="{542D8DE4-E5D2-404A-874E-23534D2349E4}" type="pres">
      <dgm:prSet presAssocID="{757E16CC-6C10-4A1D-A4C3-363A84A489D5}" presName="dummy" presStyleCnt="0"/>
      <dgm:spPr/>
    </dgm:pt>
    <dgm:pt modelId="{51DAB68C-CC31-48DB-968F-7F999FD552A1}" type="pres">
      <dgm:prSet presAssocID="{10D56385-F00B-44EC-AEA7-6BF57C9C44D0}" presName="sibTrans" presStyleLbl="sibTrans2D1" presStyleIdx="0" presStyleCnt="5"/>
      <dgm:spPr/>
    </dgm:pt>
    <dgm:pt modelId="{4D44FF7C-26F6-4E1F-8805-C119D69D2D6B}" type="pres">
      <dgm:prSet presAssocID="{B6BC68D3-A84A-46D1-9823-57DC662669D5}" presName="node" presStyleLbl="node1" presStyleIdx="1" presStyleCnt="5">
        <dgm:presLayoutVars>
          <dgm:bulletEnabled val="1"/>
        </dgm:presLayoutVars>
      </dgm:prSet>
      <dgm:spPr/>
    </dgm:pt>
    <dgm:pt modelId="{1C801211-F0FE-4FED-8CEB-9170EE85AB2C}" type="pres">
      <dgm:prSet presAssocID="{B6BC68D3-A84A-46D1-9823-57DC662669D5}" presName="dummy" presStyleCnt="0"/>
      <dgm:spPr/>
    </dgm:pt>
    <dgm:pt modelId="{A6815E71-A110-4EA8-887B-7B44C4D4F5DD}" type="pres">
      <dgm:prSet presAssocID="{A195A556-E265-4DA4-9398-8066DE84AA24}" presName="sibTrans" presStyleLbl="sibTrans2D1" presStyleIdx="1" presStyleCnt="5"/>
      <dgm:spPr/>
    </dgm:pt>
    <dgm:pt modelId="{25820580-8D2D-4698-AE09-F35D5FFFC4B7}" type="pres">
      <dgm:prSet presAssocID="{FD842431-E6AC-44DF-A1B3-0083CD07477D}" presName="node" presStyleLbl="node1" presStyleIdx="2" presStyleCnt="5">
        <dgm:presLayoutVars>
          <dgm:bulletEnabled val="1"/>
        </dgm:presLayoutVars>
      </dgm:prSet>
      <dgm:spPr/>
    </dgm:pt>
    <dgm:pt modelId="{14492D98-00A3-4402-9E27-6F9DA6FB29CB}" type="pres">
      <dgm:prSet presAssocID="{FD842431-E6AC-44DF-A1B3-0083CD07477D}" presName="dummy" presStyleCnt="0"/>
      <dgm:spPr/>
    </dgm:pt>
    <dgm:pt modelId="{B091C2F3-2AF9-47B7-A6F5-1044A840EC9A}" type="pres">
      <dgm:prSet presAssocID="{6F3E752D-99A2-4FE2-A1D8-755E2C9C47A7}" presName="sibTrans" presStyleLbl="sibTrans2D1" presStyleIdx="2" presStyleCnt="5"/>
      <dgm:spPr/>
    </dgm:pt>
    <dgm:pt modelId="{B726A0D7-E549-4528-9A37-6A1D2BB8C2D8}" type="pres">
      <dgm:prSet presAssocID="{E4446B70-C232-41F1-BB73-4BF51D72F755}" presName="node" presStyleLbl="node1" presStyleIdx="3" presStyleCnt="5">
        <dgm:presLayoutVars>
          <dgm:bulletEnabled val="1"/>
        </dgm:presLayoutVars>
      </dgm:prSet>
      <dgm:spPr/>
    </dgm:pt>
    <dgm:pt modelId="{BF25FAB9-78EB-40E4-8490-17638C2ED413}" type="pres">
      <dgm:prSet presAssocID="{E4446B70-C232-41F1-BB73-4BF51D72F755}" presName="dummy" presStyleCnt="0"/>
      <dgm:spPr/>
    </dgm:pt>
    <dgm:pt modelId="{071AD297-84CD-441C-BC72-89C49BB06F8D}" type="pres">
      <dgm:prSet presAssocID="{9461AAF8-5CFE-4AFA-9EF9-BE43CCFA08B0}" presName="sibTrans" presStyleLbl="sibTrans2D1" presStyleIdx="3" presStyleCnt="5"/>
      <dgm:spPr/>
    </dgm:pt>
    <dgm:pt modelId="{CB4C22FD-2E3D-434C-B183-D250B879F139}" type="pres">
      <dgm:prSet presAssocID="{082327DB-A5BC-461B-8A5B-3CE616FEE72F}" presName="node" presStyleLbl="node1" presStyleIdx="4" presStyleCnt="5">
        <dgm:presLayoutVars>
          <dgm:bulletEnabled val="1"/>
        </dgm:presLayoutVars>
      </dgm:prSet>
      <dgm:spPr/>
    </dgm:pt>
    <dgm:pt modelId="{9B57E892-00F7-401A-9C99-3E28AAF9A55D}" type="pres">
      <dgm:prSet presAssocID="{082327DB-A5BC-461B-8A5B-3CE616FEE72F}" presName="dummy" presStyleCnt="0"/>
      <dgm:spPr/>
    </dgm:pt>
    <dgm:pt modelId="{764A0CA0-0D89-4635-BE95-BA01AF856A4E}" type="pres">
      <dgm:prSet presAssocID="{8EB607CB-0EBE-4496-925E-D7149D1BAFFC}" presName="sibTrans" presStyleLbl="sibTrans2D1" presStyleIdx="4" presStyleCnt="5"/>
      <dgm:spPr/>
    </dgm:pt>
  </dgm:ptLst>
  <dgm:cxnLst>
    <dgm:cxn modelId="{7CCD9420-1F4C-42DD-AF09-637F7EBA460B}" type="presOf" srcId="{E4446B70-C232-41F1-BB73-4BF51D72F755}" destId="{B726A0D7-E549-4528-9A37-6A1D2BB8C2D8}" srcOrd="0" destOrd="0" presId="urn:microsoft.com/office/officeart/2005/8/layout/radial6"/>
    <dgm:cxn modelId="{A05BFB20-F3E2-4D60-B9CB-5ED7C0F7BF35}" type="presOf" srcId="{48276359-D50A-4620-8528-AEB237D8884F}" destId="{4ED0FC62-509F-46D8-A831-4B6CBBB5418C}" srcOrd="0" destOrd="0" presId="urn:microsoft.com/office/officeart/2005/8/layout/radial6"/>
    <dgm:cxn modelId="{CC43F938-696F-43E6-9263-E7BC397AB0C3}" type="presOf" srcId="{9461AAF8-5CFE-4AFA-9EF9-BE43CCFA08B0}" destId="{071AD297-84CD-441C-BC72-89C49BB06F8D}" srcOrd="0" destOrd="0" presId="urn:microsoft.com/office/officeart/2005/8/layout/radial6"/>
    <dgm:cxn modelId="{78B3C263-9657-4E10-9993-0369EEEE5CBE}" type="presOf" srcId="{7DB84969-A160-46F3-8F5B-FC1AB576CF28}" destId="{81B4A6FB-F144-4A3B-9A4C-840C53FED86D}" srcOrd="0" destOrd="0" presId="urn:microsoft.com/office/officeart/2005/8/layout/radial6"/>
    <dgm:cxn modelId="{27505968-EDAC-4C3D-93B9-26AFC6DB5B88}" type="presOf" srcId="{FD842431-E6AC-44DF-A1B3-0083CD07477D}" destId="{25820580-8D2D-4698-AE09-F35D5FFFC4B7}" srcOrd="0" destOrd="0" presId="urn:microsoft.com/office/officeart/2005/8/layout/radial6"/>
    <dgm:cxn modelId="{6C696E73-A04A-4CEA-B0FE-89A5A0FB5F4D}" type="presOf" srcId="{6F3E752D-99A2-4FE2-A1D8-755E2C9C47A7}" destId="{B091C2F3-2AF9-47B7-A6F5-1044A840EC9A}" srcOrd="0" destOrd="0" presId="urn:microsoft.com/office/officeart/2005/8/layout/radial6"/>
    <dgm:cxn modelId="{93289B74-A669-4AE7-993D-12D3A457DB9B}" type="presOf" srcId="{10D56385-F00B-44EC-AEA7-6BF57C9C44D0}" destId="{51DAB68C-CC31-48DB-968F-7F999FD552A1}" srcOrd="0" destOrd="0" presId="urn:microsoft.com/office/officeart/2005/8/layout/radial6"/>
    <dgm:cxn modelId="{DF9E9275-DCA2-433D-A5BD-A5AFF564A8CA}" type="presOf" srcId="{757E16CC-6C10-4A1D-A4C3-363A84A489D5}" destId="{B6CBE74E-BF30-4DB3-A638-BE1FC8F8733D}" srcOrd="0" destOrd="0" presId="urn:microsoft.com/office/officeart/2005/8/layout/radial6"/>
    <dgm:cxn modelId="{7278CC7A-E4C1-4149-98B1-1D94310423EB}" type="presOf" srcId="{8EB607CB-0EBE-4496-925E-D7149D1BAFFC}" destId="{764A0CA0-0D89-4635-BE95-BA01AF856A4E}" srcOrd="0" destOrd="0" presId="urn:microsoft.com/office/officeart/2005/8/layout/radial6"/>
    <dgm:cxn modelId="{4A84F97E-6ECA-4B0A-A053-F3240D3340DE}" srcId="{7DB84969-A160-46F3-8F5B-FC1AB576CF28}" destId="{757E16CC-6C10-4A1D-A4C3-363A84A489D5}" srcOrd="0" destOrd="0" parTransId="{4CE9E6A0-FCC1-4707-9BF2-441649875C24}" sibTransId="{10D56385-F00B-44EC-AEA7-6BF57C9C44D0}"/>
    <dgm:cxn modelId="{CFEFD682-0DFA-4C29-BE8D-2DCAFBCF12B3}" srcId="{7DB84969-A160-46F3-8F5B-FC1AB576CF28}" destId="{E4446B70-C232-41F1-BB73-4BF51D72F755}" srcOrd="3" destOrd="0" parTransId="{EDCAD3B5-FCF4-4849-93B3-212DF8554392}" sibTransId="{9461AAF8-5CFE-4AFA-9EF9-BE43CCFA08B0}"/>
    <dgm:cxn modelId="{47E02687-B6CB-4D69-811B-CB3752659C53}" type="presOf" srcId="{B6BC68D3-A84A-46D1-9823-57DC662669D5}" destId="{4D44FF7C-26F6-4E1F-8805-C119D69D2D6B}" srcOrd="0" destOrd="0" presId="urn:microsoft.com/office/officeart/2005/8/layout/radial6"/>
    <dgm:cxn modelId="{3EC5D188-A27F-4E00-B0D9-4E1A3F00CC28}" type="presOf" srcId="{082327DB-A5BC-461B-8A5B-3CE616FEE72F}" destId="{CB4C22FD-2E3D-434C-B183-D250B879F139}" srcOrd="0" destOrd="0" presId="urn:microsoft.com/office/officeart/2005/8/layout/radial6"/>
    <dgm:cxn modelId="{F4C72AA2-445F-4B27-BB89-884B36274B8B}" srcId="{48276359-D50A-4620-8528-AEB237D8884F}" destId="{7DB84969-A160-46F3-8F5B-FC1AB576CF28}" srcOrd="0" destOrd="0" parTransId="{389EF94F-EB8C-4AB8-8C53-2E35F8EF0347}" sibTransId="{B3E42033-7EEF-4472-8142-E3B5AC6DE125}"/>
    <dgm:cxn modelId="{EB6FA8C4-A9F3-4249-B771-361160D71946}" type="presOf" srcId="{A195A556-E265-4DA4-9398-8066DE84AA24}" destId="{A6815E71-A110-4EA8-887B-7B44C4D4F5DD}" srcOrd="0" destOrd="0" presId="urn:microsoft.com/office/officeart/2005/8/layout/radial6"/>
    <dgm:cxn modelId="{5EB7C9D8-50F8-4A6A-A1A4-7C611DD80763}" srcId="{7DB84969-A160-46F3-8F5B-FC1AB576CF28}" destId="{082327DB-A5BC-461B-8A5B-3CE616FEE72F}" srcOrd="4" destOrd="0" parTransId="{1A04B2F9-8CB4-44BC-831B-82F64EF45629}" sibTransId="{8EB607CB-0EBE-4496-925E-D7149D1BAFFC}"/>
    <dgm:cxn modelId="{1975AFDF-AA57-496E-A9B7-B2404CA73F0B}" srcId="{7DB84969-A160-46F3-8F5B-FC1AB576CF28}" destId="{FD842431-E6AC-44DF-A1B3-0083CD07477D}" srcOrd="2" destOrd="0" parTransId="{509D373F-287B-435E-9320-DBFEAF65F400}" sibTransId="{6F3E752D-99A2-4FE2-A1D8-755E2C9C47A7}"/>
    <dgm:cxn modelId="{3E428AFA-8970-4313-B980-DB8DF9D1571E}" srcId="{7DB84969-A160-46F3-8F5B-FC1AB576CF28}" destId="{B6BC68D3-A84A-46D1-9823-57DC662669D5}" srcOrd="1" destOrd="0" parTransId="{5CFBCC76-BEC1-40EF-913B-315AF1DE7766}" sibTransId="{A195A556-E265-4DA4-9398-8066DE84AA24}"/>
    <dgm:cxn modelId="{58458A8D-F5DD-4C44-A59F-45B3A523E0A7}" type="presParOf" srcId="{4ED0FC62-509F-46D8-A831-4B6CBBB5418C}" destId="{81B4A6FB-F144-4A3B-9A4C-840C53FED86D}" srcOrd="0" destOrd="0" presId="urn:microsoft.com/office/officeart/2005/8/layout/radial6"/>
    <dgm:cxn modelId="{97BB9B8F-DA40-43E0-B3AD-DE4CA49D359B}" type="presParOf" srcId="{4ED0FC62-509F-46D8-A831-4B6CBBB5418C}" destId="{B6CBE74E-BF30-4DB3-A638-BE1FC8F8733D}" srcOrd="1" destOrd="0" presId="urn:microsoft.com/office/officeart/2005/8/layout/radial6"/>
    <dgm:cxn modelId="{A9850ADA-BA56-46B0-BADD-2FD7A190F160}" type="presParOf" srcId="{4ED0FC62-509F-46D8-A831-4B6CBBB5418C}" destId="{542D8DE4-E5D2-404A-874E-23534D2349E4}" srcOrd="2" destOrd="0" presId="urn:microsoft.com/office/officeart/2005/8/layout/radial6"/>
    <dgm:cxn modelId="{8E421077-F8D7-49B2-9A60-50564B44DB38}" type="presParOf" srcId="{4ED0FC62-509F-46D8-A831-4B6CBBB5418C}" destId="{51DAB68C-CC31-48DB-968F-7F999FD552A1}" srcOrd="3" destOrd="0" presId="urn:microsoft.com/office/officeart/2005/8/layout/radial6"/>
    <dgm:cxn modelId="{9371E0DD-F232-4172-8DD1-9538768051E1}" type="presParOf" srcId="{4ED0FC62-509F-46D8-A831-4B6CBBB5418C}" destId="{4D44FF7C-26F6-4E1F-8805-C119D69D2D6B}" srcOrd="4" destOrd="0" presId="urn:microsoft.com/office/officeart/2005/8/layout/radial6"/>
    <dgm:cxn modelId="{608737D2-BB0C-471F-A175-A4764CA2A036}" type="presParOf" srcId="{4ED0FC62-509F-46D8-A831-4B6CBBB5418C}" destId="{1C801211-F0FE-4FED-8CEB-9170EE85AB2C}" srcOrd="5" destOrd="0" presId="urn:microsoft.com/office/officeart/2005/8/layout/radial6"/>
    <dgm:cxn modelId="{A739B32A-5236-4AA0-BAA5-017FC1981F6C}" type="presParOf" srcId="{4ED0FC62-509F-46D8-A831-4B6CBBB5418C}" destId="{A6815E71-A110-4EA8-887B-7B44C4D4F5DD}" srcOrd="6" destOrd="0" presId="urn:microsoft.com/office/officeart/2005/8/layout/radial6"/>
    <dgm:cxn modelId="{0E389F2A-B923-4CD0-B63B-CB5C2E427351}" type="presParOf" srcId="{4ED0FC62-509F-46D8-A831-4B6CBBB5418C}" destId="{25820580-8D2D-4698-AE09-F35D5FFFC4B7}" srcOrd="7" destOrd="0" presId="urn:microsoft.com/office/officeart/2005/8/layout/radial6"/>
    <dgm:cxn modelId="{64BF5D73-6EB3-4AF4-B383-5E0ED0061DEE}" type="presParOf" srcId="{4ED0FC62-509F-46D8-A831-4B6CBBB5418C}" destId="{14492D98-00A3-4402-9E27-6F9DA6FB29CB}" srcOrd="8" destOrd="0" presId="urn:microsoft.com/office/officeart/2005/8/layout/radial6"/>
    <dgm:cxn modelId="{8CF4DFD5-E4D2-44BA-8E1B-BA4FB7AE5D7D}" type="presParOf" srcId="{4ED0FC62-509F-46D8-A831-4B6CBBB5418C}" destId="{B091C2F3-2AF9-47B7-A6F5-1044A840EC9A}" srcOrd="9" destOrd="0" presId="urn:microsoft.com/office/officeart/2005/8/layout/radial6"/>
    <dgm:cxn modelId="{993F2CCC-8254-4AE4-B8C2-AA1F1D8865B1}" type="presParOf" srcId="{4ED0FC62-509F-46D8-A831-4B6CBBB5418C}" destId="{B726A0D7-E549-4528-9A37-6A1D2BB8C2D8}" srcOrd="10" destOrd="0" presId="urn:microsoft.com/office/officeart/2005/8/layout/radial6"/>
    <dgm:cxn modelId="{7167FBC3-E80D-4084-94D2-E46FF5532A79}" type="presParOf" srcId="{4ED0FC62-509F-46D8-A831-4B6CBBB5418C}" destId="{BF25FAB9-78EB-40E4-8490-17638C2ED413}" srcOrd="11" destOrd="0" presId="urn:microsoft.com/office/officeart/2005/8/layout/radial6"/>
    <dgm:cxn modelId="{B73CCEFF-FD9C-40FE-B961-18B076202B98}" type="presParOf" srcId="{4ED0FC62-509F-46D8-A831-4B6CBBB5418C}" destId="{071AD297-84CD-441C-BC72-89C49BB06F8D}" srcOrd="12" destOrd="0" presId="urn:microsoft.com/office/officeart/2005/8/layout/radial6"/>
    <dgm:cxn modelId="{088D2E58-E263-40D3-96D8-D41C302D564E}" type="presParOf" srcId="{4ED0FC62-509F-46D8-A831-4B6CBBB5418C}" destId="{CB4C22FD-2E3D-434C-B183-D250B879F139}" srcOrd="13" destOrd="0" presId="urn:microsoft.com/office/officeart/2005/8/layout/radial6"/>
    <dgm:cxn modelId="{C5C2E5C4-DC50-45C4-A850-D1743EE18679}" type="presParOf" srcId="{4ED0FC62-509F-46D8-A831-4B6CBBB5418C}" destId="{9B57E892-00F7-401A-9C99-3E28AAF9A55D}" srcOrd="14" destOrd="0" presId="urn:microsoft.com/office/officeart/2005/8/layout/radial6"/>
    <dgm:cxn modelId="{BDC577D6-4123-43D0-BCBE-DEC915D57A3C}" type="presParOf" srcId="{4ED0FC62-509F-46D8-A831-4B6CBBB5418C}" destId="{764A0CA0-0D89-4635-BE95-BA01AF856A4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A0CA0-0D89-4635-BE95-BA01AF856A4E}">
      <dsp:nvSpPr>
        <dsp:cNvPr id="0" name=""/>
        <dsp:cNvSpPr/>
      </dsp:nvSpPr>
      <dsp:spPr>
        <a:xfrm>
          <a:off x="1630076" y="832565"/>
          <a:ext cx="5570082" cy="5570082"/>
        </a:xfrm>
        <a:prstGeom prst="blockArc">
          <a:avLst>
            <a:gd name="adj1" fmla="val 1188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AD297-84CD-441C-BC72-89C49BB06F8D}">
      <dsp:nvSpPr>
        <dsp:cNvPr id="0" name=""/>
        <dsp:cNvSpPr/>
      </dsp:nvSpPr>
      <dsp:spPr>
        <a:xfrm>
          <a:off x="1630076" y="832565"/>
          <a:ext cx="5570082" cy="5570082"/>
        </a:xfrm>
        <a:prstGeom prst="blockArc">
          <a:avLst>
            <a:gd name="adj1" fmla="val 7560000"/>
            <a:gd name="adj2" fmla="val 1188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91C2F3-2AF9-47B7-A6F5-1044A840EC9A}">
      <dsp:nvSpPr>
        <dsp:cNvPr id="0" name=""/>
        <dsp:cNvSpPr/>
      </dsp:nvSpPr>
      <dsp:spPr>
        <a:xfrm>
          <a:off x="1630076" y="832565"/>
          <a:ext cx="5570082" cy="5570082"/>
        </a:xfrm>
        <a:prstGeom prst="blockArc">
          <a:avLst>
            <a:gd name="adj1" fmla="val 3240000"/>
            <a:gd name="adj2" fmla="val 756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15E71-A110-4EA8-887B-7B44C4D4F5DD}">
      <dsp:nvSpPr>
        <dsp:cNvPr id="0" name=""/>
        <dsp:cNvSpPr/>
      </dsp:nvSpPr>
      <dsp:spPr>
        <a:xfrm>
          <a:off x="1630076" y="832565"/>
          <a:ext cx="5570082" cy="5570082"/>
        </a:xfrm>
        <a:prstGeom prst="blockArc">
          <a:avLst>
            <a:gd name="adj1" fmla="val 20520000"/>
            <a:gd name="adj2" fmla="val 324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DAB68C-CC31-48DB-968F-7F999FD552A1}">
      <dsp:nvSpPr>
        <dsp:cNvPr id="0" name=""/>
        <dsp:cNvSpPr/>
      </dsp:nvSpPr>
      <dsp:spPr>
        <a:xfrm>
          <a:off x="1630076" y="832565"/>
          <a:ext cx="5570082" cy="5570082"/>
        </a:xfrm>
        <a:prstGeom prst="blockArc">
          <a:avLst>
            <a:gd name="adj1" fmla="val 16200000"/>
            <a:gd name="adj2" fmla="val 2052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4A6FB-F144-4A3B-9A4C-840C53FED86D}">
      <dsp:nvSpPr>
        <dsp:cNvPr id="0" name=""/>
        <dsp:cNvSpPr/>
      </dsp:nvSpPr>
      <dsp:spPr>
        <a:xfrm>
          <a:off x="3134560" y="2337050"/>
          <a:ext cx="2561113" cy="25611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Cambria" panose="02040503050406030204" pitchFamily="18" charset="0"/>
              <a:ea typeface="Cambria" panose="02040503050406030204" pitchFamily="18" charset="0"/>
            </a:rPr>
            <a:t>Shame</a:t>
          </a:r>
        </a:p>
      </dsp:txBody>
      <dsp:txXfrm>
        <a:off x="3509626" y="2712116"/>
        <a:ext cx="1810981" cy="1810981"/>
      </dsp:txXfrm>
    </dsp:sp>
    <dsp:sp modelId="{B6CBE74E-BF30-4DB3-A638-BE1FC8F8733D}">
      <dsp:nvSpPr>
        <dsp:cNvPr id="0" name=""/>
        <dsp:cNvSpPr/>
      </dsp:nvSpPr>
      <dsp:spPr>
        <a:xfrm>
          <a:off x="3518727" y="715"/>
          <a:ext cx="1792779" cy="1792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Emotion</a:t>
          </a:r>
        </a:p>
      </dsp:txBody>
      <dsp:txXfrm>
        <a:off x="3781273" y="263261"/>
        <a:ext cx="1267687" cy="1267687"/>
      </dsp:txXfrm>
    </dsp:sp>
    <dsp:sp modelId="{4D44FF7C-26F6-4E1F-8805-C119D69D2D6B}">
      <dsp:nvSpPr>
        <dsp:cNvPr id="0" name=""/>
        <dsp:cNvSpPr/>
      </dsp:nvSpPr>
      <dsp:spPr>
        <a:xfrm>
          <a:off x="6106078" y="1880535"/>
          <a:ext cx="1792779" cy="1792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Physiological</a:t>
          </a:r>
        </a:p>
      </dsp:txBody>
      <dsp:txXfrm>
        <a:off x="6368624" y="2143081"/>
        <a:ext cx="1267687" cy="1267687"/>
      </dsp:txXfrm>
    </dsp:sp>
    <dsp:sp modelId="{25820580-8D2D-4698-AE09-F35D5FFFC4B7}">
      <dsp:nvSpPr>
        <dsp:cNvPr id="0" name=""/>
        <dsp:cNvSpPr/>
      </dsp:nvSpPr>
      <dsp:spPr>
        <a:xfrm>
          <a:off x="5117798" y="4922148"/>
          <a:ext cx="1792779" cy="1792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Social</a:t>
          </a:r>
        </a:p>
      </dsp:txBody>
      <dsp:txXfrm>
        <a:off x="5380344" y="5184694"/>
        <a:ext cx="1267687" cy="1267687"/>
      </dsp:txXfrm>
    </dsp:sp>
    <dsp:sp modelId="{B726A0D7-E549-4528-9A37-6A1D2BB8C2D8}">
      <dsp:nvSpPr>
        <dsp:cNvPr id="0" name=""/>
        <dsp:cNvSpPr/>
      </dsp:nvSpPr>
      <dsp:spPr>
        <a:xfrm>
          <a:off x="1919657" y="4922148"/>
          <a:ext cx="1792779" cy="1792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Behavioral/</a:t>
          </a:r>
        </a:p>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Motivational</a:t>
          </a:r>
        </a:p>
      </dsp:txBody>
      <dsp:txXfrm>
        <a:off x="2182203" y="5184694"/>
        <a:ext cx="1267687" cy="1267687"/>
      </dsp:txXfrm>
    </dsp:sp>
    <dsp:sp modelId="{CB4C22FD-2E3D-434C-B183-D250B879F139}">
      <dsp:nvSpPr>
        <dsp:cNvPr id="0" name=""/>
        <dsp:cNvSpPr/>
      </dsp:nvSpPr>
      <dsp:spPr>
        <a:xfrm>
          <a:off x="931377" y="1880535"/>
          <a:ext cx="1792779" cy="1792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Cognitive</a:t>
          </a:r>
        </a:p>
      </dsp:txBody>
      <dsp:txXfrm>
        <a:off x="1193923" y="2143081"/>
        <a:ext cx="1267687" cy="126768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5A144120-B7E8-4937-BB88-AE2329CCF963}" type="datetimeFigureOut">
              <a:rPr lang="en-US" smtClean="0"/>
              <a:t>5/24/2024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32E61662-71AC-4BC5-BBD9-84A4570FB3D3}" type="slidenum">
              <a:rPr lang="en-US" smtClean="0"/>
              <a:t>‹#›</a:t>
            </a:fld>
            <a:endParaRPr lang="en-US"/>
          </a:p>
        </p:txBody>
      </p:sp>
    </p:spTree>
    <p:extLst>
      <p:ext uri="{BB962C8B-B14F-4D97-AF65-F5344CB8AC3E}">
        <p14:creationId xmlns:p14="http://schemas.microsoft.com/office/powerpoint/2010/main" val="233180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1">
              <a:defRPr/>
            </a:pPr>
            <a:r>
              <a:rPr lang="en-US" dirty="0">
                <a:latin typeface="Cambria" panose="02040503050406030204" pitchFamily="18" charset="0"/>
                <a:ea typeface="Cambria" panose="02040503050406030204" pitchFamily="18" charset="0"/>
              </a:rPr>
              <a:t>Hello and thank you for this invitation to speak at the Focus on the Future conference!  I am so thrilled to be here and share some of my knowledge and passion about working with individuals suffering from a gambling disorder. Before I begin, I want to highlight that much of my training and research is ground in a CBT conceptualization of addiction with slightly more emphasis on the B than C.   And so, throughout this talk today, I will be speaking from this perspective.</a:t>
            </a:r>
          </a:p>
          <a:p>
            <a:pPr defTabSz="931661">
              <a:defRPr/>
            </a:pPr>
            <a:endParaRPr lang="en-US" dirty="0">
              <a:latin typeface="Cambria" panose="02040503050406030204" pitchFamily="18" charset="0"/>
              <a:ea typeface="Cambria" panose="02040503050406030204" pitchFamily="18" charset="0"/>
            </a:endParaRPr>
          </a:p>
          <a:p>
            <a:pPr defTabSz="931661">
              <a:defRPr/>
            </a:pPr>
            <a:r>
              <a:rPr lang="en-US" b="0" dirty="0">
                <a:latin typeface="Cambria" panose="02040503050406030204" pitchFamily="18" charset="0"/>
                <a:ea typeface="Cambria" panose="02040503050406030204" pitchFamily="18" charset="0"/>
              </a:rPr>
              <a:t>I have used motivational interviewing in my clinical practice for decades.  It can be an effective tool at the start of treatment, as a brief intervention, and during the course of therapy when I encounter ambivalence about change.  It is an adaptable approach to working with clients.  </a:t>
            </a:r>
          </a:p>
          <a:p>
            <a:pPr defTabSz="931661">
              <a:defRPr/>
            </a:pPr>
            <a:endParaRPr lang="en-US" dirty="0">
              <a:latin typeface="Cambria" panose="02040503050406030204" pitchFamily="18" charset="0"/>
              <a:ea typeface="Cambria" panose="02040503050406030204" pitchFamily="18" charset="0"/>
            </a:endParaRPr>
          </a:p>
          <a:p>
            <a:pPr defTabSz="931661">
              <a:defRPr/>
            </a:pPr>
            <a:r>
              <a:rPr lang="en-US" b="1" dirty="0">
                <a:latin typeface="Cambria" panose="02040503050406030204" pitchFamily="18" charset="0"/>
                <a:ea typeface="Cambria" panose="02040503050406030204" pitchFamily="18" charset="0"/>
              </a:rPr>
              <a:t>Comment about learning environment and being nonjudgemental of others as we learn together!</a:t>
            </a:r>
          </a:p>
          <a:p>
            <a:pPr defTabSz="931661">
              <a:defRPr/>
            </a:pPr>
            <a:endParaRPr lang="en-US" b="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defTabSz="881390">
              <a:defRPr/>
            </a:pPr>
            <a:fld id="{ABE31E30-1C42-47A3-8C7D-B7D7832252E1}" type="slidenum">
              <a:rPr lang="en-US" sz="1200">
                <a:solidFill>
                  <a:prstClr val="black"/>
                </a:solidFill>
                <a:latin typeface="Calibri"/>
              </a:rPr>
              <a:pPr defTabSz="881390">
                <a:defRPr/>
              </a:pPr>
              <a:t>1</a:t>
            </a:fld>
            <a:endParaRPr lang="en-US" sz="1200" dirty="0">
              <a:solidFill>
                <a:prstClr val="black"/>
              </a:solidFill>
              <a:latin typeface="Calibri"/>
            </a:endParaRPr>
          </a:p>
        </p:txBody>
      </p:sp>
    </p:spTree>
    <p:extLst>
      <p:ext uri="{BB962C8B-B14F-4D97-AF65-F5344CB8AC3E}">
        <p14:creationId xmlns:p14="http://schemas.microsoft.com/office/powerpoint/2010/main" val="1675017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348" indent="-220348" defTabSz="881390">
              <a:buFontTx/>
              <a:buAutoNum type="arabicPeriod"/>
              <a:defRPr/>
            </a:pPr>
            <a:r>
              <a:rPr lang="en-US" b="1" dirty="0">
                <a:latin typeface="Cambria" panose="02040503050406030204" pitchFamily="18" charset="0"/>
                <a:ea typeface="Cambria" panose="02040503050406030204" pitchFamily="18" charset="0"/>
              </a:rPr>
              <a:t>An emotional component: </a:t>
            </a:r>
            <a:r>
              <a:rPr lang="en-US" dirty="0">
                <a:latin typeface="Cambria" panose="02040503050406030204" pitchFamily="18" charset="0"/>
                <a:ea typeface="Cambria" panose="02040503050406030204" pitchFamily="18" charset="0"/>
              </a:rPr>
              <a:t>A bodily felt sinking feeling, shame-anxiety, self-disgust, self-contempt.</a:t>
            </a:r>
          </a:p>
          <a:p>
            <a:pPr marL="220348" indent="-220348" defTabSz="881390">
              <a:buFontTx/>
              <a:buAutoNum type="arabicPeriod"/>
              <a:defRPr/>
            </a:pPr>
            <a:r>
              <a:rPr lang="en-US" b="1" dirty="0">
                <a:latin typeface="Cambria" panose="02040503050406030204" pitchFamily="18" charset="0"/>
                <a:ea typeface="Cambria" panose="02040503050406030204" pitchFamily="18" charset="0"/>
              </a:rPr>
              <a:t>An internal self-evaluative component:</a:t>
            </a:r>
            <a:r>
              <a:rPr lang="en-US" dirty="0">
                <a:latin typeface="Cambria" panose="02040503050406030204" pitchFamily="18" charset="0"/>
                <a:ea typeface="Cambria" panose="02040503050406030204" pitchFamily="18" charset="0"/>
              </a:rPr>
              <a:t> I am bad, inadequate, flawed, useless, a failure.</a:t>
            </a:r>
          </a:p>
          <a:p>
            <a:pPr marL="220348" indent="-220348" defTabSz="881390">
              <a:buFontTx/>
              <a:buAutoNum type="arabicPeriod"/>
              <a:defRPr/>
            </a:pPr>
            <a:r>
              <a:rPr lang="en-US" b="1" dirty="0">
                <a:latin typeface="Cambria" panose="02040503050406030204" pitchFamily="18" charset="0"/>
                <a:ea typeface="Cambria" panose="02040503050406030204" pitchFamily="18" charset="0"/>
              </a:rPr>
              <a:t>A social component: </a:t>
            </a:r>
            <a:r>
              <a:rPr lang="en-US" dirty="0">
                <a:latin typeface="Cambria" panose="02040503050406030204" pitchFamily="18" charset="0"/>
                <a:ea typeface="Cambria" panose="02040503050406030204" pitchFamily="18" charset="0"/>
              </a:rPr>
              <a:t>Others see me as bad, inadequate, useless, a failure and are contemptuous of me.</a:t>
            </a:r>
          </a:p>
          <a:p>
            <a:pPr marL="220348" indent="-220348" defTabSz="881390">
              <a:buFontTx/>
              <a:buAutoNum type="arabicPeriod"/>
              <a:defRPr/>
            </a:pPr>
            <a:r>
              <a:rPr lang="en-US" b="1" dirty="0">
                <a:latin typeface="Cambria" panose="02040503050406030204" pitchFamily="18" charset="0"/>
                <a:ea typeface="Cambria" panose="02040503050406030204" pitchFamily="18" charset="0"/>
              </a:rPr>
              <a:t>A motivational/behavioral component: </a:t>
            </a:r>
            <a:r>
              <a:rPr lang="en-US" dirty="0">
                <a:latin typeface="Cambria" panose="02040503050406030204" pitchFamily="18" charset="0"/>
                <a:ea typeface="Cambria" panose="02040503050406030204" pitchFamily="18" charset="0"/>
              </a:rPr>
              <a:t>Desire and tendency to hide or conceal own behaviors, feelings of rage or thoughts about retaliating against shamer.</a:t>
            </a:r>
          </a:p>
          <a:p>
            <a:pPr marL="220348" indent="-220348" defTabSz="881390">
              <a:buFontTx/>
              <a:buAutoNum type="arabicPeriod"/>
              <a:defRPr/>
            </a:pPr>
            <a:r>
              <a:rPr lang="en-US" b="1" dirty="0">
                <a:latin typeface="Cambria" panose="02040503050406030204" pitchFamily="18" charset="0"/>
                <a:ea typeface="Cambria" panose="02040503050406030204" pitchFamily="18" charset="0"/>
              </a:rPr>
              <a:t>A physiological component: </a:t>
            </a:r>
            <a:r>
              <a:rPr lang="en-US" dirty="0">
                <a:latin typeface="Cambria" panose="02040503050406030204" pitchFamily="18" charset="0"/>
                <a:ea typeface="Cambria" panose="02040503050406030204" pitchFamily="18" charset="0"/>
              </a:rPr>
              <a:t>Increased arousal, sympathetic/para-sympathetic autonomic nervous system, stress hormone release</a:t>
            </a:r>
          </a:p>
          <a:p>
            <a:pPr algn="l"/>
            <a:endParaRPr lang="en-US" b="1" dirty="0">
              <a:latin typeface="Cambria" panose="02040503050406030204" pitchFamily="18" charset="0"/>
              <a:ea typeface="Cambria" panose="02040503050406030204" pitchFamily="18" charset="0"/>
            </a:endParaRPr>
          </a:p>
          <a:p>
            <a:pPr algn="l"/>
            <a:endParaRPr lang="en-US" b="1"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ADD MORE LATER FROM LATER PART OF NOTES. </a:t>
            </a:r>
          </a:p>
        </p:txBody>
      </p:sp>
      <p:sp>
        <p:nvSpPr>
          <p:cNvPr id="4" name="Slide Number Placeholder 3"/>
          <p:cNvSpPr>
            <a:spLocks noGrp="1"/>
          </p:cNvSpPr>
          <p:nvPr>
            <p:ph type="sldNum" sz="quarter" idx="10"/>
          </p:nvPr>
        </p:nvSpPr>
        <p:spPr/>
        <p:txBody>
          <a:bodyPr/>
          <a:lstStyle/>
          <a:p>
            <a:fld id="{32E61662-71AC-4BC5-BBD9-84A4570FB3D3}" type="slidenum">
              <a:rPr lang="en-US" smtClean="0"/>
              <a:t>10</a:t>
            </a:fld>
            <a:endParaRPr lang="en-US"/>
          </a:p>
        </p:txBody>
      </p:sp>
    </p:spTree>
    <p:extLst>
      <p:ext uri="{BB962C8B-B14F-4D97-AF65-F5344CB8AC3E}">
        <p14:creationId xmlns:p14="http://schemas.microsoft.com/office/powerpoint/2010/main" val="58329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Cambria" panose="02040503050406030204" pitchFamily="18" charset="0"/>
                <a:ea typeface="Cambria" panose="02040503050406030204" pitchFamily="18" charset="0"/>
              </a:rPr>
              <a:t>Did you know there are different types of shame? </a:t>
            </a: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I ask this question and you may be thinking to yourself, “Oh, here we go! We’re going down some academic rabbit hole about shame. Time to zone…”  I promise we are not getting too far off into the weeds. It is not just some psychobabble.”</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I promise you these distinctions are important as they guide intervention. </a:t>
            </a:r>
          </a:p>
        </p:txBody>
      </p:sp>
      <p:sp>
        <p:nvSpPr>
          <p:cNvPr id="4" name="Slide Number Placeholder 3"/>
          <p:cNvSpPr>
            <a:spLocks noGrp="1"/>
          </p:cNvSpPr>
          <p:nvPr>
            <p:ph type="sldNum" sz="quarter" idx="10"/>
          </p:nvPr>
        </p:nvSpPr>
        <p:spPr/>
        <p:txBody>
          <a:bodyPr/>
          <a:lstStyle/>
          <a:p>
            <a:fld id="{32E61662-71AC-4BC5-BBD9-84A4570FB3D3}" type="slidenum">
              <a:rPr lang="en-US" smtClean="0"/>
              <a:t>11</a:t>
            </a:fld>
            <a:endParaRPr lang="en-US"/>
          </a:p>
        </p:txBody>
      </p:sp>
    </p:spTree>
    <p:extLst>
      <p:ext uri="{BB962C8B-B14F-4D97-AF65-F5344CB8AC3E}">
        <p14:creationId xmlns:p14="http://schemas.microsoft.com/office/powerpoint/2010/main" val="90403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The experience of primary adaptive shame is what separates a typical person from someone being diagnosed with antisocial personality disorder!</a:t>
            </a:r>
          </a:p>
          <a:p>
            <a:pPr algn="l"/>
            <a:endParaRPr lang="en-US" b="0" dirty="0">
              <a:latin typeface="Cambria" panose="02040503050406030204" pitchFamily="18" charset="0"/>
              <a:ea typeface="Cambria" panose="02040503050406030204" pitchFamily="18" charset="0"/>
            </a:endParaRPr>
          </a:p>
          <a:p>
            <a:pPr algn="l"/>
            <a:r>
              <a:rPr lang="en-US" dirty="0">
                <a:latin typeface="Cambria" panose="02040503050406030204" pitchFamily="18" charset="0"/>
                <a:ea typeface="Cambria" panose="02040503050406030204" pitchFamily="18" charset="0"/>
              </a:rPr>
              <a:t>Primary adaptive is also associated with feelings of being overexposed or in danger of not getting people’s support.  If they found out what you did, then they would see you differently and not be as nice to you. </a:t>
            </a:r>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12</a:t>
            </a:fld>
            <a:endParaRPr lang="en-US"/>
          </a:p>
        </p:txBody>
      </p:sp>
    </p:spTree>
    <p:extLst>
      <p:ext uri="{BB962C8B-B14F-4D97-AF65-F5344CB8AC3E}">
        <p14:creationId xmlns:p14="http://schemas.microsoft.com/office/powerpoint/2010/main" val="413524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It’s a violation of morals, values, and trust in the eyes of other people.</a:t>
            </a:r>
          </a:p>
        </p:txBody>
      </p:sp>
      <p:sp>
        <p:nvSpPr>
          <p:cNvPr id="4" name="Slide Number Placeholder 3"/>
          <p:cNvSpPr>
            <a:spLocks noGrp="1"/>
          </p:cNvSpPr>
          <p:nvPr>
            <p:ph type="sldNum" sz="quarter" idx="10"/>
          </p:nvPr>
        </p:nvSpPr>
        <p:spPr/>
        <p:txBody>
          <a:bodyPr/>
          <a:lstStyle/>
          <a:p>
            <a:fld id="{32E61662-71AC-4BC5-BBD9-84A4570FB3D3}" type="slidenum">
              <a:rPr lang="en-US" smtClean="0"/>
              <a:t>13</a:t>
            </a:fld>
            <a:endParaRPr lang="en-US"/>
          </a:p>
        </p:txBody>
      </p:sp>
    </p:spTree>
    <p:extLst>
      <p:ext uri="{BB962C8B-B14F-4D97-AF65-F5344CB8AC3E}">
        <p14:creationId xmlns:p14="http://schemas.microsoft.com/office/powerpoint/2010/main" val="46292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dirty="0"/>
          </a:p>
        </p:txBody>
      </p:sp>
      <p:sp>
        <p:nvSpPr>
          <p:cNvPr id="4" name="Slide Number Placeholder 3"/>
          <p:cNvSpPr>
            <a:spLocks noGrp="1"/>
          </p:cNvSpPr>
          <p:nvPr>
            <p:ph type="sldNum" sz="quarter" idx="10"/>
          </p:nvPr>
        </p:nvSpPr>
        <p:spPr/>
        <p:txBody>
          <a:bodyPr/>
          <a:lstStyle/>
          <a:p>
            <a:fld id="{32E61662-71AC-4BC5-BBD9-84A4570FB3D3}" type="slidenum">
              <a:rPr lang="en-US" smtClean="0"/>
              <a:t>14</a:t>
            </a:fld>
            <a:endParaRPr lang="en-US"/>
          </a:p>
        </p:txBody>
      </p:sp>
    </p:spTree>
    <p:extLst>
      <p:ext uri="{BB962C8B-B14F-4D97-AF65-F5344CB8AC3E}">
        <p14:creationId xmlns:p14="http://schemas.microsoft.com/office/powerpoint/2010/main" val="386807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19">
              <a:defRPr/>
            </a:pPr>
            <a:r>
              <a:rPr lang="en-US" dirty="0">
                <a:latin typeface="Cambria" panose="02040503050406030204" pitchFamily="18" charset="0"/>
                <a:ea typeface="Cambria" panose="02040503050406030204" pitchFamily="18" charset="0"/>
              </a:rPr>
              <a:t>118 inpatients (62.7% female; age: M = 38.71, SD = 14.71) hospitalized due to a recent suicide attempt were assessed using structured clinical interview measures assessing suicidal history.</a:t>
            </a:r>
          </a:p>
          <a:p>
            <a:pPr defTabSz="984919">
              <a:defRPr/>
            </a:pPr>
            <a:endParaRPr lang="en-US" dirty="0">
              <a:latin typeface="Cambria" panose="02040503050406030204" pitchFamily="18" charset="0"/>
              <a:ea typeface="Cambria" panose="02040503050406030204" pitchFamily="18" charset="0"/>
            </a:endParaRPr>
          </a:p>
          <a:p>
            <a:pPr defTabSz="984919">
              <a:defRPr/>
            </a:pPr>
            <a:r>
              <a:rPr lang="en-US" dirty="0">
                <a:latin typeface="Cambria" panose="02040503050406030204" pitchFamily="18" charset="0"/>
                <a:ea typeface="Cambria" panose="02040503050406030204" pitchFamily="18" charset="0"/>
              </a:rPr>
              <a:t>The main aim of this study was to determine the proportion of suicide attempters, who reported a rapid transition (≤5, ≤10, ≤180 min) between their decision to die and their actual attempt.</a:t>
            </a:r>
          </a:p>
        </p:txBody>
      </p:sp>
      <p:sp>
        <p:nvSpPr>
          <p:cNvPr id="4" name="Slide Number Placeholder 3"/>
          <p:cNvSpPr>
            <a:spLocks noGrp="1"/>
          </p:cNvSpPr>
          <p:nvPr>
            <p:ph type="sldNum" sz="quarter" idx="10"/>
          </p:nvPr>
        </p:nvSpPr>
        <p:spPr/>
        <p:txBody>
          <a:bodyPr/>
          <a:lstStyle/>
          <a:p>
            <a:fld id="{32E61662-71AC-4BC5-BBD9-84A4570FB3D3}" type="slidenum">
              <a:rPr lang="en-US" smtClean="0"/>
              <a:t>15</a:t>
            </a:fld>
            <a:endParaRPr lang="en-US"/>
          </a:p>
        </p:txBody>
      </p:sp>
    </p:spTree>
    <p:extLst>
      <p:ext uri="{BB962C8B-B14F-4D97-AF65-F5344CB8AC3E}">
        <p14:creationId xmlns:p14="http://schemas.microsoft.com/office/powerpoint/2010/main" val="155740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Primary adaptive shame can also be expressed as </a:t>
            </a:r>
            <a:r>
              <a:rPr lang="en-US" b="1" dirty="0">
                <a:latin typeface="Cambria" panose="02040503050406030204" pitchFamily="18" charset="0"/>
                <a:ea typeface="Cambria" panose="02040503050406030204" pitchFamily="18" charset="0"/>
              </a:rPr>
              <a:t>outwardly expressed anger</a:t>
            </a:r>
            <a:endParaRPr lang="en-US" b="0" dirty="0">
              <a:latin typeface="Cambria" panose="02040503050406030204" pitchFamily="18" charset="0"/>
              <a:ea typeface="Cambria" panose="02040503050406030204" pitchFamily="18" charset="0"/>
            </a:endParaRP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Outwardly expressed anger can be protective from feeling shame in this situation.  </a:t>
            </a: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16</a:t>
            </a:fld>
            <a:endParaRPr lang="en-US"/>
          </a:p>
        </p:txBody>
      </p:sp>
    </p:spTree>
    <p:extLst>
      <p:ext uri="{BB962C8B-B14F-4D97-AF65-F5344CB8AC3E}">
        <p14:creationId xmlns:p14="http://schemas.microsoft.com/office/powerpoint/2010/main" val="3571638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Primary maladaptive shame is not an episodic reaction, felt in a moment, but is a more enduring part of a person’s experience that influences their whole personality and forms the undercurrent of experience without emerging explicitly into awareness</a:t>
            </a:r>
          </a:p>
          <a:p>
            <a:pPr algn="l"/>
            <a:endParaRPr lang="en-US" b="0" dirty="0">
              <a:latin typeface="Cambria" panose="02040503050406030204" pitchFamily="18" charset="0"/>
              <a:ea typeface="Cambria" panose="02040503050406030204" pitchFamily="18" charset="0"/>
            </a:endParaRP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17</a:t>
            </a:fld>
            <a:endParaRPr lang="en-US"/>
          </a:p>
        </p:txBody>
      </p:sp>
    </p:spTree>
    <p:extLst>
      <p:ext uri="{BB962C8B-B14F-4D97-AF65-F5344CB8AC3E}">
        <p14:creationId xmlns:p14="http://schemas.microsoft.com/office/powerpoint/2010/main" val="164916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latin typeface="Cambria" panose="02040503050406030204" pitchFamily="18" charset="0"/>
                <a:ea typeface="Cambria" panose="02040503050406030204" pitchFamily="18" charset="0"/>
              </a:rPr>
              <a:t>Primary maladaptive shame can come from family members, but also arise from belonging to a marginalized group (e.g., race, ethnicity, gender, sexual orientation).</a:t>
            </a:r>
          </a:p>
          <a:p>
            <a:pPr defTabSz="881390">
              <a:defRPr/>
            </a:pPr>
            <a:r>
              <a:rPr lang="en-US" b="1" dirty="0">
                <a:latin typeface="Cambria" panose="02040503050406030204" pitchFamily="18" charset="0"/>
                <a:ea typeface="Cambria" panose="02040503050406030204" pitchFamily="18" charset="0"/>
              </a:rPr>
              <a:t> </a:t>
            </a:r>
          </a:p>
          <a:p>
            <a:pPr defTabSz="881390">
              <a:defRPr/>
            </a:pPr>
            <a:r>
              <a:rPr lang="en-US" dirty="0">
                <a:latin typeface="Cambria" panose="02040503050406030204" pitchFamily="18" charset="0"/>
                <a:ea typeface="Cambria" panose="02040503050406030204" pitchFamily="18" charset="0"/>
              </a:rPr>
              <a:t>What if you are a member of the LGBTQ community in a politically conservative area or your family practices a religion that is not accepting of LGBTQ individuals?   </a:t>
            </a:r>
          </a:p>
          <a:p>
            <a:pPr defTabSz="881390">
              <a:defRPr/>
            </a:pPr>
            <a:endParaRPr lang="en-US" dirty="0">
              <a:latin typeface="Cambria" panose="02040503050406030204" pitchFamily="18" charset="0"/>
              <a:ea typeface="Cambria" panose="02040503050406030204" pitchFamily="18" charset="0"/>
            </a:endParaRPr>
          </a:p>
          <a:p>
            <a:pPr defTabSz="881390">
              <a:defRPr/>
            </a:pPr>
            <a:r>
              <a:rPr lang="en-US" dirty="0">
                <a:latin typeface="Cambria" panose="02040503050406030204" pitchFamily="18" charset="0"/>
                <a:ea typeface="Cambria" panose="02040503050406030204" pitchFamily="18" charset="0"/>
              </a:rPr>
              <a:t>URM</a:t>
            </a:r>
          </a:p>
          <a:p>
            <a:pPr defTabSz="881390">
              <a:defRPr/>
            </a:pPr>
            <a:endParaRPr lang="en-US" b="1" dirty="0">
              <a:latin typeface="Cambria" panose="02040503050406030204" pitchFamily="18" charset="0"/>
              <a:ea typeface="Cambria" panose="02040503050406030204" pitchFamily="18" charset="0"/>
            </a:endParaRPr>
          </a:p>
          <a:p>
            <a:pPr defTabSz="881390">
              <a:defRPr/>
            </a:pPr>
            <a:r>
              <a:rPr lang="en-US" b="1" dirty="0">
                <a:latin typeface="Cambria" panose="02040503050406030204" pitchFamily="18" charset="0"/>
                <a:ea typeface="Cambria" panose="02040503050406030204" pitchFamily="18" charset="0"/>
              </a:rPr>
              <a:t>Stigma, if internalized by the individual, becomes primary maladaptive shame.</a:t>
            </a: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18</a:t>
            </a:fld>
            <a:endParaRPr lang="en-US"/>
          </a:p>
        </p:txBody>
      </p:sp>
    </p:spTree>
    <p:extLst>
      <p:ext uri="{BB962C8B-B14F-4D97-AF65-F5344CB8AC3E}">
        <p14:creationId xmlns:p14="http://schemas.microsoft.com/office/powerpoint/2010/main" val="102356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Primary maladaptive shame is not an episodic reaction, felt in a moment, but is a more enduring part of a person’s experience that influences their whole personality and forms the undercurrent of experience without emerging explicitly into awareness. Early experiences of being ignored, invalidated, ridiculed, and rejected, as well as experiences of abuse and neglect, generally lead to the development of a core sense of self as flawed, defective, worthless, not mattering, and unlovable</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Primary maladaptive shame is painful as people constantly condemn themselves</a:t>
            </a:r>
            <a:r>
              <a:rPr lang="en-US" b="0" dirty="0">
                <a:latin typeface="Cambria" panose="02040503050406030204" pitchFamily="18" charset="0"/>
                <a:ea typeface="Cambria" panose="02040503050406030204" pitchFamily="18" charset="0"/>
              </a:rPr>
              <a:t>.  They condemn themselves for breathing, for being alive, for being a burden on others, for not being a “better” or “good” person.</a:t>
            </a: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Primary maladaptive shame was the client I mentioned at the beginning of the talk.  The client whose main presenting problem was shame.  The individual felt shame because as a child they were identified as having an intellectual disability and placed in special education and told they would never amount to much.  During the period of emerging adulthood they discovered they were gay and were scared to come out to their religious family. It was just another way the person felt different.  To add more salt to the wound, the client lived in a politically conservative and somewhat rural area where LGBTQ individuals were treated differently/stigmatized.  Thus, the client wanted nothing to do with the gay community.  And oh, by the way, the only other recovery activity the client was willing to engage was Celebrate Recovery which also had members who were not very accepting of people from the LGBTQ community.  </a:t>
            </a: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Can you feel the same this person experiences everyday of their life?   The slot machines were the only place where they could be themselves.</a:t>
            </a: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19</a:t>
            </a:fld>
            <a:endParaRPr lang="en-US"/>
          </a:p>
        </p:txBody>
      </p:sp>
    </p:spTree>
    <p:extLst>
      <p:ext uri="{BB962C8B-B14F-4D97-AF65-F5344CB8AC3E}">
        <p14:creationId xmlns:p14="http://schemas.microsoft.com/office/powerpoint/2010/main" val="59553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This workshop assumes you have some foundational background and skills in counseling and about motivational interviewing.  I will do a brief definition of MI, a short review of the research on MI as an intervention for gambling disorder to demonstrate that it is an evidenced-based practice, and finally we will work on refreshing/refining your reflective listening skills – which is fundamental aspect of conducting a good motivational interview! </a:t>
            </a:r>
          </a:p>
        </p:txBody>
      </p:sp>
      <p:sp>
        <p:nvSpPr>
          <p:cNvPr id="4" name="Slide Number Placeholder 3"/>
          <p:cNvSpPr>
            <a:spLocks noGrp="1"/>
          </p:cNvSpPr>
          <p:nvPr>
            <p:ph type="sldNum" sz="quarter" idx="10"/>
          </p:nvPr>
        </p:nvSpPr>
        <p:spPr/>
        <p:txBody>
          <a:bodyPr/>
          <a:lstStyle/>
          <a:p>
            <a:fld id="{32E61662-71AC-4BC5-BBD9-84A4570FB3D3}" type="slidenum">
              <a:rPr lang="en-US" smtClean="0"/>
              <a:t>2</a:t>
            </a:fld>
            <a:endParaRPr lang="en-US"/>
          </a:p>
        </p:txBody>
      </p:sp>
    </p:spTree>
    <p:extLst>
      <p:ext uri="{BB962C8B-B14F-4D97-AF65-F5344CB8AC3E}">
        <p14:creationId xmlns:p14="http://schemas.microsoft.com/office/powerpoint/2010/main" val="2318656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Secondary shame is when you feel bad about having a feeling. </a:t>
            </a: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20</a:t>
            </a:fld>
            <a:endParaRPr lang="en-US"/>
          </a:p>
        </p:txBody>
      </p:sp>
    </p:spTree>
    <p:extLst>
      <p:ext uri="{BB962C8B-B14F-4D97-AF65-F5344CB8AC3E}">
        <p14:creationId xmlns:p14="http://schemas.microsoft.com/office/powerpoint/2010/main" val="367898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Secondary shame can be a barrier to seeking help.  </a:t>
            </a:r>
          </a:p>
        </p:txBody>
      </p:sp>
      <p:sp>
        <p:nvSpPr>
          <p:cNvPr id="4" name="Slide Number Placeholder 3"/>
          <p:cNvSpPr>
            <a:spLocks noGrp="1"/>
          </p:cNvSpPr>
          <p:nvPr>
            <p:ph type="sldNum" sz="quarter" idx="10"/>
          </p:nvPr>
        </p:nvSpPr>
        <p:spPr/>
        <p:txBody>
          <a:bodyPr/>
          <a:lstStyle/>
          <a:p>
            <a:fld id="{32E61662-71AC-4BC5-BBD9-84A4570FB3D3}" type="slidenum">
              <a:rPr lang="en-US" smtClean="0"/>
              <a:t>21</a:t>
            </a:fld>
            <a:endParaRPr lang="en-US"/>
          </a:p>
        </p:txBody>
      </p:sp>
    </p:spTree>
    <p:extLst>
      <p:ext uri="{BB962C8B-B14F-4D97-AF65-F5344CB8AC3E}">
        <p14:creationId xmlns:p14="http://schemas.microsoft.com/office/powerpoint/2010/main" val="94850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latin typeface="Cambria" panose="02040503050406030204" pitchFamily="18" charset="0"/>
                <a:ea typeface="Cambria" panose="02040503050406030204" pitchFamily="18" charset="0"/>
              </a:rPr>
              <a:t>As clinicians, how do we intervene with these two different types of shame? Is the same approach used for both?  What if culture is an important facet of how an individual experiences shame? </a:t>
            </a:r>
          </a:p>
          <a:p>
            <a:pPr algn="l"/>
            <a:endParaRPr lang="en-US" b="1"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Are there contexts in which this type of shame is more likely to occur?  Does one’s culture influence how common this type of shame might be? </a:t>
            </a:r>
          </a:p>
          <a:p>
            <a:pPr algn="l"/>
            <a:endParaRPr lang="en-US" b="0" dirty="0">
              <a:latin typeface="Cambria" panose="02040503050406030204" pitchFamily="18" charset="0"/>
              <a:ea typeface="Cambria" panose="02040503050406030204" pitchFamily="18" charset="0"/>
            </a:endParaRPr>
          </a:p>
          <a:p>
            <a:pPr algn="l"/>
            <a:r>
              <a:rPr lang="en-US" b="1" i="0" dirty="0">
                <a:solidFill>
                  <a:srgbClr val="2C2D30"/>
                </a:solidFill>
                <a:effectLst/>
                <a:latin typeface="Cambria" panose="02040503050406030204" pitchFamily="18" charset="0"/>
                <a:ea typeface="Cambria" panose="02040503050406030204" pitchFamily="18" charset="0"/>
              </a:rPr>
              <a:t>Asian identities are forged by trying to avoid any shame-producing feelings. </a:t>
            </a:r>
            <a:r>
              <a:rPr lang="en-US" b="0" i="0" dirty="0">
                <a:solidFill>
                  <a:srgbClr val="2C2D30"/>
                </a:solidFill>
                <a:effectLst/>
                <a:latin typeface="Cambria" panose="02040503050406030204" pitchFamily="18" charset="0"/>
                <a:ea typeface="Cambria" panose="02040503050406030204" pitchFamily="18" charset="0"/>
              </a:rPr>
              <a:t>Asian cultures, which is not monolithic/uniform,  generally view the “self” much differently than in the Western culture/society. In Asian cultures, identity is centered more on the collective “we” of the family or some other social unit (</a:t>
            </a:r>
            <a:r>
              <a:rPr lang="en-US" b="0" i="0" dirty="0" err="1">
                <a:solidFill>
                  <a:srgbClr val="2C2D30"/>
                </a:solidFill>
                <a:effectLst/>
                <a:latin typeface="Cambria" panose="02040503050406030204" pitchFamily="18" charset="0"/>
                <a:ea typeface="Cambria" panose="02040503050406030204" pitchFamily="18" charset="0"/>
              </a:rPr>
              <a:t>Mattews</a:t>
            </a:r>
            <a:r>
              <a:rPr lang="en-US" b="0" i="0" dirty="0">
                <a:solidFill>
                  <a:srgbClr val="2C2D30"/>
                </a:solidFill>
                <a:effectLst/>
                <a:latin typeface="Cambria" panose="02040503050406030204" pitchFamily="18" charset="0"/>
                <a:ea typeface="Cambria" panose="02040503050406030204" pitchFamily="18" charset="0"/>
              </a:rPr>
              <a:t> &amp; </a:t>
            </a:r>
            <a:r>
              <a:rPr lang="en-US" b="0" i="0" dirty="0" err="1">
                <a:solidFill>
                  <a:srgbClr val="2C2D30"/>
                </a:solidFill>
                <a:effectLst/>
                <a:latin typeface="Cambria" panose="02040503050406030204" pitchFamily="18" charset="0"/>
                <a:ea typeface="Cambria" panose="02040503050406030204" pitchFamily="18" charset="0"/>
              </a:rPr>
              <a:t>Volberg</a:t>
            </a:r>
            <a:r>
              <a:rPr lang="en-US" b="0" i="0" dirty="0">
                <a:solidFill>
                  <a:srgbClr val="2C2D30"/>
                </a:solidFill>
                <a:effectLst/>
                <a:latin typeface="Cambria" panose="02040503050406030204" pitchFamily="18" charset="0"/>
                <a:ea typeface="Cambria" panose="02040503050406030204" pitchFamily="18" charset="0"/>
              </a:rPr>
              <a:t>, 2013). </a:t>
            </a:r>
          </a:p>
          <a:p>
            <a:pPr algn="l"/>
            <a:endParaRPr lang="en-US" b="0" i="0" dirty="0">
              <a:solidFill>
                <a:srgbClr val="2C2D30"/>
              </a:solidFill>
              <a:effectLst/>
              <a:latin typeface="Cambria" panose="02040503050406030204" pitchFamily="18" charset="0"/>
              <a:ea typeface="Cambria" panose="02040503050406030204" pitchFamily="18" charset="0"/>
            </a:endParaRPr>
          </a:p>
          <a:p>
            <a:pPr algn="l"/>
            <a:r>
              <a:rPr lang="en-US" b="0" i="0" dirty="0">
                <a:solidFill>
                  <a:srgbClr val="2C2D30"/>
                </a:solidFill>
                <a:effectLst/>
                <a:latin typeface="Cambria" panose="02040503050406030204" pitchFamily="18" charset="0"/>
                <a:ea typeface="Cambria" panose="02040503050406030204" pitchFamily="18" charset="0"/>
              </a:rPr>
              <a:t>I shouldn’t be feeling down today because I have some much to be thankful for.  I have a great family. </a:t>
            </a:r>
          </a:p>
          <a:p>
            <a:pPr algn="l"/>
            <a:endParaRPr lang="en-US" b="0" i="0" dirty="0">
              <a:solidFill>
                <a:srgbClr val="2C2D30"/>
              </a:solidFill>
              <a:effectLst/>
              <a:latin typeface="Cambria" panose="02040503050406030204" pitchFamily="18" charset="0"/>
              <a:ea typeface="Cambria" panose="02040503050406030204" pitchFamily="18" charset="0"/>
            </a:endParaRPr>
          </a:p>
          <a:p>
            <a:pPr algn="l"/>
            <a:r>
              <a:rPr lang="en-US" b="0" i="0" dirty="0">
                <a:solidFill>
                  <a:srgbClr val="2C2D30"/>
                </a:solidFill>
                <a:effectLst/>
                <a:latin typeface="Cambria" panose="02040503050406030204" pitchFamily="18" charset="0"/>
                <a:ea typeface="Cambria" panose="02040503050406030204" pitchFamily="18" charset="0"/>
              </a:rPr>
              <a:t>Secondary shame interrupts fully experiencing one’s emotions. In a Western cultural context, that is how we process our emotions and experience.  It can be distressing and harmful to mental health.   In an Eastern cultural context, the shame is not as harmful or damaging.  There’s a great study that illustrates this point:  </a:t>
            </a:r>
          </a:p>
          <a:p>
            <a:pPr algn="l"/>
            <a:endParaRPr lang="en-US" b="0" i="0" dirty="0">
              <a:solidFill>
                <a:srgbClr val="2C2D30"/>
              </a:solidFill>
              <a:effectLst/>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Emotional Expression: </a:t>
            </a:r>
            <a:r>
              <a:rPr lang="en-US" dirty="0">
                <a:latin typeface="Cambria" panose="02040503050406030204" pitchFamily="18" charset="0"/>
                <a:ea typeface="Cambria" panose="02040503050406030204" pitchFamily="18" charset="0"/>
              </a:rPr>
              <a:t>Soto and colleagues (2011)</a:t>
            </a:r>
            <a:r>
              <a:rPr lang="en-US" baseline="0" dirty="0">
                <a:latin typeface="Cambria" panose="02040503050406030204" pitchFamily="18" charset="0"/>
                <a:ea typeface="Cambria" panose="02040503050406030204" pitchFamily="18" charset="0"/>
              </a:rPr>
              <a:t> conducted a study that examined the relationship between the presence of emotional suppression (</a:t>
            </a:r>
            <a:r>
              <a:rPr lang="en-US" dirty="0">
                <a:latin typeface="Cambria" panose="02040503050406030204" pitchFamily="18" charset="0"/>
                <a:ea typeface="Cambria" panose="02040503050406030204" pitchFamily="18" charset="0"/>
              </a:rPr>
              <a:t>conscious inhibition of one’s own emotionally expressive behavior while emotionally aroused) and mental health.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In the first group, they found that</a:t>
            </a:r>
            <a:r>
              <a:rPr lang="en-US" baseline="0" dirty="0">
                <a:latin typeface="Cambria" panose="02040503050406030204" pitchFamily="18" charset="0"/>
                <a:ea typeface="Cambria" panose="02040503050406030204" pitchFamily="18" charset="0"/>
              </a:rPr>
              <a:t> greater emotional suppression was associated poorer mental health (as assessed by CES-D and Satisfaction with Life Scale).  This is typical of what we would expect in relation to American culture.    </a:t>
            </a:r>
          </a:p>
          <a:p>
            <a:endParaRPr lang="en-US" baseline="0" dirty="0">
              <a:latin typeface="Cambria" panose="02040503050406030204" pitchFamily="18" charset="0"/>
              <a:ea typeface="Cambria" panose="02040503050406030204" pitchFamily="18" charset="0"/>
            </a:endParaRPr>
          </a:p>
          <a:p>
            <a:r>
              <a:rPr lang="en-US" baseline="0" dirty="0">
                <a:latin typeface="Cambria" panose="02040503050406030204" pitchFamily="18" charset="0"/>
                <a:ea typeface="Cambria" panose="02040503050406030204" pitchFamily="18" charset="0"/>
              </a:rPr>
              <a:t>The second group, they found </a:t>
            </a:r>
            <a:r>
              <a:rPr lang="en-US" b="1" i="1" baseline="0" dirty="0">
                <a:latin typeface="Cambria" panose="02040503050406030204" pitchFamily="18" charset="0"/>
                <a:ea typeface="Cambria" panose="02040503050406030204" pitchFamily="18" charset="0"/>
              </a:rPr>
              <a:t>no relationship</a:t>
            </a:r>
            <a:r>
              <a:rPr lang="en-US" b="0" i="0" baseline="0" dirty="0">
                <a:latin typeface="Cambria" panose="02040503050406030204" pitchFamily="18" charset="0"/>
                <a:ea typeface="Cambria" panose="02040503050406030204" pitchFamily="18" charset="0"/>
              </a:rPr>
              <a:t> between emotional suppression and mental health.  Those who were high on emotional suppression were no different than those who were low on emotional suppression in terms of mental health.  The second group were individuals from Hong Kong, China.   </a:t>
            </a:r>
          </a:p>
          <a:p>
            <a:endParaRPr lang="en-US" b="0" i="0" baseline="0" dirty="0">
              <a:latin typeface="Cambria" panose="02040503050406030204" pitchFamily="18" charset="0"/>
              <a:ea typeface="Cambria" panose="02040503050406030204" pitchFamily="18" charset="0"/>
            </a:endParaRPr>
          </a:p>
          <a:p>
            <a:r>
              <a:rPr lang="en-US" b="0" i="0" baseline="0" dirty="0">
                <a:latin typeface="Cambria" panose="02040503050406030204" pitchFamily="18" charset="0"/>
                <a:ea typeface="Cambria" panose="02040503050406030204" pitchFamily="18" charset="0"/>
              </a:rPr>
              <a:t>Why does emotional suppression have no relation to mental health in this sample?   ANSWER:  Cultural norms. </a:t>
            </a:r>
            <a:r>
              <a:rPr lang="en-US" dirty="0">
                <a:latin typeface="Cambria" panose="02040503050406030204" pitchFamily="18" charset="0"/>
                <a:ea typeface="Cambria" panose="02040503050406030204" pitchFamily="18" charset="0"/>
              </a:rPr>
              <a:t>In cultures in which use of suppression is more normative (e.g., Hong Kong Chinese), the tendency to suppress emotions is not associated with adverse psychological functioning, as it is among cultures in which expressiveness is the norm (e.g., USA).</a:t>
            </a:r>
            <a:endParaRPr lang="en-US" b="0" i="0" baseline="0" dirty="0">
              <a:latin typeface="Cambria" panose="02040503050406030204" pitchFamily="18" charset="0"/>
              <a:ea typeface="Cambria" panose="02040503050406030204" pitchFamily="18" charset="0"/>
            </a:endParaRPr>
          </a:p>
          <a:p>
            <a:pPr algn="l"/>
            <a:endParaRPr lang="en-US" b="1"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But we live in a Western society and individuals from Asian backgrounds have differing degrees of acculturation. </a:t>
            </a:r>
          </a:p>
          <a:p>
            <a:pPr algn="l"/>
            <a:endParaRPr lang="en-US" b="1" dirty="0">
              <a:latin typeface="Cambria" panose="02040503050406030204" pitchFamily="18" charset="0"/>
              <a:ea typeface="Cambria" panose="02040503050406030204" pitchFamily="18" charset="0"/>
            </a:endParaRPr>
          </a:p>
          <a:p>
            <a:pPr algn="l"/>
            <a:r>
              <a:rPr lang="en-US" b="0" i="0" dirty="0">
                <a:solidFill>
                  <a:srgbClr val="222222"/>
                </a:solidFill>
                <a:effectLst/>
                <a:highlight>
                  <a:srgbClr val="FFFFFF"/>
                </a:highlight>
                <a:latin typeface="Cambria" panose="02040503050406030204" pitchFamily="18" charset="0"/>
                <a:ea typeface="Cambria" panose="02040503050406030204" pitchFamily="18" charset="0"/>
              </a:rPr>
              <a:t>Soto, J. A., Perez, C. R., Kim, Y. H., Lee, E. A., &amp; Minnick, M. R. (2011). Is expressive suppression always associated with poorer psychological functioning? A cross-cultural comparison between European Americans and Hong Kong Chinese. </a:t>
            </a:r>
            <a:r>
              <a:rPr lang="en-US" b="0" i="1" dirty="0">
                <a:solidFill>
                  <a:srgbClr val="222222"/>
                </a:solidFill>
                <a:effectLst/>
                <a:highlight>
                  <a:srgbClr val="FFFFFF"/>
                </a:highlight>
                <a:latin typeface="Cambria" panose="02040503050406030204" pitchFamily="18" charset="0"/>
                <a:ea typeface="Cambria" panose="02040503050406030204" pitchFamily="18" charset="0"/>
              </a:rPr>
              <a:t>Emotion</a:t>
            </a:r>
            <a:r>
              <a:rPr lang="en-US" b="0" i="0" dirty="0">
                <a:solidFill>
                  <a:srgbClr val="222222"/>
                </a:solidFill>
                <a:effectLst/>
                <a:highlight>
                  <a:srgbClr val="FFFFFF"/>
                </a:highlight>
                <a:latin typeface="Cambria" panose="02040503050406030204" pitchFamily="18" charset="0"/>
                <a:ea typeface="Cambria" panose="02040503050406030204" pitchFamily="18" charset="0"/>
              </a:rPr>
              <a:t>, </a:t>
            </a:r>
            <a:r>
              <a:rPr lang="en-US" b="0" i="1" dirty="0">
                <a:solidFill>
                  <a:srgbClr val="222222"/>
                </a:solidFill>
                <a:effectLst/>
                <a:highlight>
                  <a:srgbClr val="FFFFFF"/>
                </a:highlight>
                <a:latin typeface="Cambria" panose="02040503050406030204" pitchFamily="18" charset="0"/>
                <a:ea typeface="Cambria" panose="02040503050406030204" pitchFamily="18" charset="0"/>
              </a:rPr>
              <a:t>11</a:t>
            </a:r>
            <a:r>
              <a:rPr lang="en-US" b="0" i="0" dirty="0">
                <a:solidFill>
                  <a:srgbClr val="222222"/>
                </a:solidFill>
                <a:effectLst/>
                <a:highlight>
                  <a:srgbClr val="FFFFFF"/>
                </a:highlight>
                <a:latin typeface="Cambria" panose="02040503050406030204" pitchFamily="18" charset="0"/>
                <a:ea typeface="Cambria" panose="02040503050406030204" pitchFamily="18" charset="0"/>
              </a:rPr>
              <a:t>(6), 1450.</a:t>
            </a:r>
            <a:endParaRPr lang="en-US" b="1" dirty="0">
              <a:latin typeface="Cambria" panose="02040503050406030204" pitchFamily="18" charset="0"/>
              <a:ea typeface="Cambria" panose="02040503050406030204" pitchFamily="18" charset="0"/>
            </a:endParaRPr>
          </a:p>
          <a:p>
            <a:pPr algn="l"/>
            <a:endParaRPr lang="en-US" b="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22</a:t>
            </a:fld>
            <a:endParaRPr lang="en-US"/>
          </a:p>
        </p:txBody>
      </p:sp>
    </p:spTree>
    <p:extLst>
      <p:ext uri="{BB962C8B-B14F-4D97-AF65-F5344CB8AC3E}">
        <p14:creationId xmlns:p14="http://schemas.microsoft.com/office/powerpoint/2010/main" val="4059603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How do we assess, especially since the client is potentially fearful of judgment? </a:t>
            </a:r>
          </a:p>
        </p:txBody>
      </p:sp>
      <p:sp>
        <p:nvSpPr>
          <p:cNvPr id="4" name="Slide Number Placeholder 3"/>
          <p:cNvSpPr>
            <a:spLocks noGrp="1"/>
          </p:cNvSpPr>
          <p:nvPr>
            <p:ph type="sldNum" sz="quarter" idx="10"/>
          </p:nvPr>
        </p:nvSpPr>
        <p:spPr/>
        <p:txBody>
          <a:bodyPr/>
          <a:lstStyle/>
          <a:p>
            <a:fld id="{32E61662-71AC-4BC5-BBD9-84A4570FB3D3}" type="slidenum">
              <a:rPr lang="en-US" smtClean="0"/>
              <a:t>23</a:t>
            </a:fld>
            <a:endParaRPr lang="en-US"/>
          </a:p>
        </p:txBody>
      </p:sp>
    </p:spTree>
    <p:extLst>
      <p:ext uri="{BB962C8B-B14F-4D97-AF65-F5344CB8AC3E}">
        <p14:creationId xmlns:p14="http://schemas.microsoft.com/office/powerpoint/2010/main" val="2319844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How do we assess, especially since the client is potentially fearful of judgment? </a:t>
            </a:r>
          </a:p>
        </p:txBody>
      </p:sp>
      <p:sp>
        <p:nvSpPr>
          <p:cNvPr id="4" name="Slide Number Placeholder 3"/>
          <p:cNvSpPr>
            <a:spLocks noGrp="1"/>
          </p:cNvSpPr>
          <p:nvPr>
            <p:ph type="sldNum" sz="quarter" idx="10"/>
          </p:nvPr>
        </p:nvSpPr>
        <p:spPr/>
        <p:txBody>
          <a:bodyPr/>
          <a:lstStyle/>
          <a:p>
            <a:fld id="{32E61662-71AC-4BC5-BBD9-84A4570FB3D3}" type="slidenum">
              <a:rPr lang="en-US" smtClean="0"/>
              <a:t>24</a:t>
            </a:fld>
            <a:endParaRPr lang="en-US"/>
          </a:p>
        </p:txBody>
      </p:sp>
    </p:spTree>
    <p:extLst>
      <p:ext uri="{BB962C8B-B14F-4D97-AF65-F5344CB8AC3E}">
        <p14:creationId xmlns:p14="http://schemas.microsoft.com/office/powerpoint/2010/main" val="944154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Gamblers Anonymous would call this “making amends” – Steps 8 &amp; 9.  </a:t>
            </a:r>
          </a:p>
          <a:p>
            <a:pPr algn="l"/>
            <a:endParaRPr lang="en-US" b="1" dirty="0">
              <a:latin typeface="Cambria" panose="02040503050406030204" pitchFamily="18" charset="0"/>
              <a:ea typeface="Cambria" panose="02040503050406030204" pitchFamily="18" charset="0"/>
            </a:endParaRPr>
          </a:p>
          <a:p>
            <a:pPr defTabSz="881390">
              <a:defRPr/>
            </a:pPr>
            <a:r>
              <a:rPr lang="en-US" b="1" i="0" dirty="0">
                <a:solidFill>
                  <a:srgbClr val="1F1F1F"/>
                </a:solidFill>
                <a:effectLst/>
                <a:latin typeface="Cambria" panose="02040503050406030204" pitchFamily="18" charset="0"/>
                <a:ea typeface="Cambria" panose="02040503050406030204" pitchFamily="18" charset="0"/>
              </a:rPr>
              <a:t>Point 3: </a:t>
            </a:r>
            <a:r>
              <a:rPr lang="en-US" b="0" i="0" dirty="0">
                <a:solidFill>
                  <a:srgbClr val="1F1F1F"/>
                </a:solidFill>
                <a:effectLst/>
                <a:latin typeface="Cambria" panose="02040503050406030204" pitchFamily="18" charset="0"/>
                <a:ea typeface="Cambria" panose="02040503050406030204" pitchFamily="18" charset="0"/>
              </a:rPr>
              <a:t>Gamblers who commit a transgression results in the loss of their acceptance as good and appropriate group members or relationship partners and sharing the values underpinning that bond.  Thus, interpersonal transgressions indicate a loss of shared identity — the foundations of the relationship between ‘us.’</a:t>
            </a:r>
            <a:endParaRPr lang="en-US" dirty="0">
              <a:latin typeface="Cambria" panose="02040503050406030204" pitchFamily="18" charset="0"/>
              <a:ea typeface="Cambria" panose="02040503050406030204" pitchFamily="18" charset="0"/>
            </a:endParaRPr>
          </a:p>
          <a:p>
            <a:pPr algn="l"/>
            <a:endParaRPr lang="en-US" b="1" dirty="0">
              <a:latin typeface="Cambria" panose="02040503050406030204" pitchFamily="18" charset="0"/>
              <a:ea typeface="Cambria" panose="02040503050406030204" pitchFamily="18" charset="0"/>
            </a:endParaRPr>
          </a:p>
          <a:p>
            <a:pPr defTabSz="881390">
              <a:defRPr/>
            </a:pPr>
            <a:r>
              <a:rPr lang="en-US" b="1" dirty="0">
                <a:latin typeface="Cambria" panose="02040503050406030204" pitchFamily="18" charset="0"/>
                <a:ea typeface="Cambria" panose="02040503050406030204" pitchFamily="18" charset="0"/>
              </a:rPr>
              <a:t>Point 3: </a:t>
            </a:r>
            <a:r>
              <a:rPr lang="en-US" b="0" dirty="0">
                <a:latin typeface="Cambria" panose="02040503050406030204" pitchFamily="18" charset="0"/>
                <a:ea typeface="Cambria" panose="02040503050406030204" pitchFamily="18" charset="0"/>
              </a:rPr>
              <a:t>The showing of shame to others is restorative in a social context. It’s the beginning of reconciliation. The expression of shame to others is a significant ingredient in rebuilding trust and promoting forgiveness.  The offender acknowledges the injustice of their behavior to the other person by expressing their shame. </a:t>
            </a:r>
          </a:p>
          <a:p>
            <a:pPr algn="l"/>
            <a:endParaRPr lang="en-US" b="1"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Co-engagement involves</a:t>
            </a:r>
            <a:r>
              <a:rPr lang="en-US" dirty="0">
                <a:latin typeface="Cambria" panose="02040503050406030204" pitchFamily="18" charset="0"/>
                <a:ea typeface="Cambria" panose="02040503050406030204" pitchFamily="18" charset="0"/>
              </a:rPr>
              <a:t> the victim and offender co-engaging with one another, reciprocally responding to the other's psychological needs, and co-constructing a shared understanding of what has occurred, their relationship, and a way forward. Each of these steps represents periods of vulnerability where the losses of a transgression can be repaired - or exacerbated.</a:t>
            </a:r>
          </a:p>
          <a:p>
            <a:pPr algn="l"/>
            <a:endParaRPr lang="en-US" dirty="0">
              <a:latin typeface="Cambria" panose="02040503050406030204" pitchFamily="18" charset="0"/>
              <a:ea typeface="Cambria" panose="02040503050406030204" pitchFamily="18" charset="0"/>
            </a:endParaRPr>
          </a:p>
          <a:p>
            <a:pPr algn="l"/>
            <a:endParaRPr lang="en-US" b="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25</a:t>
            </a:fld>
            <a:endParaRPr lang="en-US"/>
          </a:p>
        </p:txBody>
      </p:sp>
    </p:spTree>
    <p:extLst>
      <p:ext uri="{BB962C8B-B14F-4D97-AF65-F5344CB8AC3E}">
        <p14:creationId xmlns:p14="http://schemas.microsoft.com/office/powerpoint/2010/main" val="4137154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F1F1F"/>
                </a:solidFill>
                <a:effectLst/>
                <a:latin typeface="Cambria" panose="02040503050406030204" pitchFamily="18" charset="0"/>
                <a:ea typeface="Cambria" panose="02040503050406030204" pitchFamily="18" charset="0"/>
              </a:rPr>
              <a:t>First, moral repair can be threatened by self-protection in the face of loss, particularly in relation to acute agency threats. It can prevent individuals from being open to engage constructively in moral repair.</a:t>
            </a:r>
          </a:p>
          <a:p>
            <a:pPr algn="l"/>
            <a:endParaRPr lang="en-US" b="0" i="0" dirty="0">
              <a:solidFill>
                <a:srgbClr val="1F1F1F"/>
              </a:solidFill>
              <a:effectLst/>
              <a:latin typeface="Cambria" panose="02040503050406030204" pitchFamily="18" charset="0"/>
              <a:ea typeface="Cambria" panose="02040503050406030204" pitchFamily="18" charset="0"/>
            </a:endParaRPr>
          </a:p>
          <a:p>
            <a:pPr algn="l"/>
            <a:r>
              <a:rPr lang="en-US" b="0" i="0" dirty="0">
                <a:solidFill>
                  <a:srgbClr val="1F1F1F"/>
                </a:solidFill>
                <a:effectLst/>
                <a:latin typeface="Cambria" panose="02040503050406030204" pitchFamily="18" charset="0"/>
                <a:ea typeface="Cambria" panose="02040503050406030204" pitchFamily="18" charset="0"/>
              </a:rPr>
              <a:t>Second, offenders and victims tend to differ in their perspective, memory, or recall of transgression accounts, and thus often approach the reconciliation process with disparate views on what was lost in the transgression and what is required for moral repair,  Do they agree on what happened?</a:t>
            </a:r>
          </a:p>
          <a:p>
            <a:pPr algn="l"/>
            <a:endParaRPr lang="en-US" b="0" i="0" dirty="0">
              <a:solidFill>
                <a:srgbClr val="1F1F1F"/>
              </a:solidFill>
              <a:effectLst/>
              <a:latin typeface="Cambria" panose="02040503050406030204" pitchFamily="18" charset="0"/>
              <a:ea typeface="Cambria" panose="02040503050406030204" pitchFamily="18" charset="0"/>
            </a:endParaRPr>
          </a:p>
          <a:p>
            <a:pPr algn="l"/>
            <a:r>
              <a:rPr lang="en-US" b="0" i="0" dirty="0">
                <a:solidFill>
                  <a:srgbClr val="1F1F1F"/>
                </a:solidFill>
                <a:effectLst/>
                <a:latin typeface="Cambria" panose="02040503050406030204" pitchFamily="18" charset="0"/>
                <a:ea typeface="Cambria" panose="02040503050406030204" pitchFamily="18" charset="0"/>
              </a:rPr>
              <a:t>Third, it is not just the events but the meaning of the events and the shared understanding of the values underpinning their relationship that need to be co-constructed</a:t>
            </a: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26</a:t>
            </a:fld>
            <a:endParaRPr lang="en-US"/>
          </a:p>
        </p:txBody>
      </p:sp>
    </p:spTree>
    <p:extLst>
      <p:ext uri="{BB962C8B-B14F-4D97-AF65-F5344CB8AC3E}">
        <p14:creationId xmlns:p14="http://schemas.microsoft.com/office/powerpoint/2010/main" val="348259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Cambria" panose="02040503050406030204" pitchFamily="18" charset="0"/>
                <a:ea typeface="Cambria" panose="02040503050406030204" pitchFamily="18" charset="0"/>
              </a:rPr>
              <a:t>Point 1:  </a:t>
            </a:r>
            <a:r>
              <a:rPr lang="en-US" b="0" dirty="0">
                <a:latin typeface="Cambria" panose="02040503050406030204" pitchFamily="18" charset="0"/>
                <a:ea typeface="Cambria" panose="02040503050406030204" pitchFamily="18" charset="0"/>
              </a:rPr>
              <a:t>A person has to arrive a place before they can leave it.  </a:t>
            </a:r>
            <a:r>
              <a:rPr lang="en-US" b="1" dirty="0">
                <a:latin typeface="Cambria" panose="02040503050406030204" pitchFamily="18" charset="0"/>
                <a:ea typeface="Cambria" panose="02040503050406030204" pitchFamily="18" charset="0"/>
              </a:rPr>
              <a:t>Many have been avoiding feeling shame. </a:t>
            </a:r>
            <a:r>
              <a:rPr lang="en-US" b="0" dirty="0">
                <a:latin typeface="Cambria" panose="02040503050406030204" pitchFamily="18" charset="0"/>
                <a:ea typeface="Cambria" panose="02040503050406030204" pitchFamily="18" charset="0"/>
              </a:rPr>
              <a:t> Clients have to be prepared to endure looking at the sun; it may be painful.  </a:t>
            </a:r>
          </a:p>
          <a:p>
            <a:pPr algn="l"/>
            <a:endParaRPr lang="en-US" sz="80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Point 2: </a:t>
            </a:r>
            <a:r>
              <a:rPr lang="en-US" b="0" u="sng" dirty="0">
                <a:latin typeface="Cambria" panose="02040503050406030204" pitchFamily="18" charset="0"/>
                <a:ea typeface="Cambria" panose="02040503050406030204" pitchFamily="18" charset="0"/>
              </a:rPr>
              <a:t>To accept one shame is not enough!</a:t>
            </a:r>
            <a:r>
              <a:rPr lang="en-US" b="0" u="none" dirty="0">
                <a:latin typeface="Cambria" panose="02040503050406030204" pitchFamily="18" charset="0"/>
                <a:ea typeface="Cambria" panose="02040503050406030204" pitchFamily="18" charset="0"/>
              </a:rPr>
              <a:t> Leaves you feeling ashamed or angry at yourself.  More work is required.  </a:t>
            </a:r>
          </a:p>
          <a:p>
            <a:pPr algn="l"/>
            <a:endParaRPr lang="en-US" sz="800" dirty="0">
              <a:latin typeface="Cambria" panose="02040503050406030204" pitchFamily="18" charset="0"/>
              <a:ea typeface="Cambria" panose="02040503050406030204" pitchFamily="18" charset="0"/>
            </a:endParaRPr>
          </a:p>
          <a:p>
            <a:pPr algn="l"/>
            <a:r>
              <a:rPr lang="en-US" b="1" u="none" dirty="0">
                <a:latin typeface="Cambria" panose="02040503050406030204" pitchFamily="18" charset="0"/>
                <a:ea typeface="Cambria" panose="02040503050406030204" pitchFamily="18" charset="0"/>
              </a:rPr>
              <a:t>Point 3: </a:t>
            </a:r>
            <a:r>
              <a:rPr lang="en-US" b="0" u="none" dirty="0">
                <a:latin typeface="Cambria" panose="02040503050406030204" pitchFamily="18" charset="0"/>
                <a:ea typeface="Cambria" panose="02040503050406030204" pitchFamily="18" charset="0"/>
              </a:rPr>
              <a:t> Client needs to understand where the shame comes from.  What is it’s source?  The therapist then helps the client activate other emotions, primarily anger, sadness, compassion.</a:t>
            </a:r>
          </a:p>
          <a:p>
            <a:pPr algn="l"/>
            <a:endParaRPr lang="en-US" sz="800" b="1" u="sng" dirty="0">
              <a:latin typeface="Cambria" panose="02040503050406030204" pitchFamily="18" charset="0"/>
              <a:ea typeface="Cambria" panose="02040503050406030204" pitchFamily="18" charset="0"/>
            </a:endParaRPr>
          </a:p>
          <a:p>
            <a:pPr algn="l"/>
            <a:r>
              <a:rPr lang="en-US" b="1" u="none" dirty="0">
                <a:latin typeface="Cambria" panose="02040503050406030204" pitchFamily="18" charset="0"/>
                <a:ea typeface="Cambria" panose="02040503050406030204" pitchFamily="18" charset="0"/>
              </a:rPr>
              <a:t>Point 3:</a:t>
            </a:r>
            <a:r>
              <a:rPr lang="en-US" b="0" u="none" dirty="0">
                <a:latin typeface="Cambria" panose="02040503050406030204" pitchFamily="18" charset="0"/>
                <a:ea typeface="Cambria" panose="02040503050406030204" pitchFamily="18" charset="0"/>
              </a:rPr>
              <a:t>  What is the narrative of the client’s experience around events that generate shame.  How can we modify this narrative infusing compassion, sadness, and anger?  Look for opportunities to validate the client’s experience that were outside their control, where they had limited agency to change the situation, </a:t>
            </a:r>
            <a:r>
              <a:rPr lang="en-US" b="1" u="none" dirty="0">
                <a:latin typeface="Cambria" panose="02040503050406030204" pitchFamily="18" charset="0"/>
                <a:ea typeface="Cambria" panose="02040503050406030204" pitchFamily="18" charset="0"/>
              </a:rPr>
              <a:t>or were impaired in some fashion that alternative, more adaptive decisions were not possible (i.e., gambling in response to primary maladaptive shame)</a:t>
            </a:r>
            <a:r>
              <a:rPr lang="en-US" b="0" u="none" dirty="0">
                <a:latin typeface="Cambria" panose="02040503050406030204" pitchFamily="18" charset="0"/>
                <a:ea typeface="Cambria" panose="02040503050406030204" pitchFamily="18" charset="0"/>
              </a:rPr>
              <a:t>. </a:t>
            </a:r>
          </a:p>
          <a:p>
            <a:pPr algn="l"/>
            <a:endParaRPr lang="en-US" sz="800" dirty="0">
              <a:latin typeface="Cambria" panose="02040503050406030204" pitchFamily="18" charset="0"/>
              <a:ea typeface="Cambria" panose="02040503050406030204" pitchFamily="18" charset="0"/>
            </a:endParaRPr>
          </a:p>
          <a:p>
            <a:pPr algn="l"/>
            <a:r>
              <a:rPr lang="en-US" b="0" u="none" dirty="0">
                <a:latin typeface="Cambria" panose="02040503050406030204" pitchFamily="18" charset="0"/>
                <a:ea typeface="Cambria" panose="02040503050406030204" pitchFamily="18" charset="0"/>
              </a:rPr>
              <a:t>The shame then melds into something else.  A new emotional experience/reaction that create action of moving forward rather than withdrawal and avoidance that commonly occurs in the presence of shame.  </a:t>
            </a:r>
          </a:p>
        </p:txBody>
      </p:sp>
      <p:sp>
        <p:nvSpPr>
          <p:cNvPr id="4" name="Slide Number Placeholder 3"/>
          <p:cNvSpPr>
            <a:spLocks noGrp="1"/>
          </p:cNvSpPr>
          <p:nvPr>
            <p:ph type="sldNum" sz="quarter" idx="10"/>
          </p:nvPr>
        </p:nvSpPr>
        <p:spPr/>
        <p:txBody>
          <a:bodyPr/>
          <a:lstStyle/>
          <a:p>
            <a:fld id="{32E61662-71AC-4BC5-BBD9-84A4570FB3D3}" type="slidenum">
              <a:rPr lang="en-US" smtClean="0"/>
              <a:t>27</a:t>
            </a:fld>
            <a:endParaRPr lang="en-US"/>
          </a:p>
        </p:txBody>
      </p:sp>
    </p:spTree>
    <p:extLst>
      <p:ext uri="{BB962C8B-B14F-4D97-AF65-F5344CB8AC3E}">
        <p14:creationId xmlns:p14="http://schemas.microsoft.com/office/powerpoint/2010/main" val="858811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Treatment involves accessing feelings of shame, then developing self-capacity to assert against that self-criticism to develop compassion for the self, rather than contempt.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Shift overgeneralizations</a:t>
            </a:r>
          </a:p>
          <a:p>
            <a:r>
              <a:rPr lang="en-US" dirty="0">
                <a:latin typeface="Cambria" panose="02040503050406030204" pitchFamily="18" charset="0"/>
                <a:ea typeface="Cambria" panose="02040503050406030204" pitchFamily="18" charset="0"/>
              </a:rPr>
              <a:t>	Shame </a:t>
            </a:r>
            <a:r>
              <a:rPr lang="en-US" dirty="0">
                <a:latin typeface="Cambria" panose="02040503050406030204" pitchFamily="18" charset="0"/>
                <a:ea typeface="Cambria" panose="02040503050406030204" pitchFamily="18" charset="0"/>
                <a:sym typeface="Wingdings" panose="05000000000000000000" pitchFamily="2" charset="2"/>
              </a:rPr>
              <a:t> Guilt  Self-Understanding and Compassion</a:t>
            </a:r>
            <a:endParaRPr lang="en-US" dirty="0">
              <a:latin typeface="Cambria" panose="02040503050406030204" pitchFamily="18" charset="0"/>
              <a:ea typeface="Cambria" panose="02040503050406030204" pitchFamily="18" charset="0"/>
            </a:endParaRPr>
          </a:p>
          <a:p>
            <a:pPr algn="l"/>
            <a:endParaRPr lang="en-US" b="1" u="none" dirty="0"/>
          </a:p>
        </p:txBody>
      </p:sp>
      <p:sp>
        <p:nvSpPr>
          <p:cNvPr id="4" name="Slide Number Placeholder 3"/>
          <p:cNvSpPr>
            <a:spLocks noGrp="1"/>
          </p:cNvSpPr>
          <p:nvPr>
            <p:ph type="sldNum" sz="quarter" idx="10"/>
          </p:nvPr>
        </p:nvSpPr>
        <p:spPr/>
        <p:txBody>
          <a:bodyPr/>
          <a:lstStyle/>
          <a:p>
            <a:fld id="{32E61662-71AC-4BC5-BBD9-84A4570FB3D3}" type="slidenum">
              <a:rPr lang="en-US" smtClean="0"/>
              <a:t>28</a:t>
            </a:fld>
            <a:endParaRPr lang="en-US"/>
          </a:p>
        </p:txBody>
      </p:sp>
    </p:spTree>
    <p:extLst>
      <p:ext uri="{BB962C8B-B14F-4D97-AF65-F5344CB8AC3E}">
        <p14:creationId xmlns:p14="http://schemas.microsoft.com/office/powerpoint/2010/main" val="3837489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61662-71AC-4BC5-BBD9-84A4570FB3D3}" type="slidenum">
              <a:rPr lang="en-US" smtClean="0"/>
              <a:t>29</a:t>
            </a:fld>
            <a:endParaRPr lang="en-US"/>
          </a:p>
        </p:txBody>
      </p:sp>
    </p:spTree>
    <p:extLst>
      <p:ext uri="{BB962C8B-B14F-4D97-AF65-F5344CB8AC3E}">
        <p14:creationId xmlns:p14="http://schemas.microsoft.com/office/powerpoint/2010/main" val="266686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ea typeface="Cambria" panose="02040503050406030204" pitchFamily="18" charset="0"/>
              </a:rPr>
              <a:t>An individual with a gambling disorder, while they may gamble alone or in isolation, the impact of the gambling disorder is felt by those connected to the individual. </a:t>
            </a:r>
            <a:r>
              <a:rPr lang="en-US" b="1" dirty="0">
                <a:latin typeface="Cambria" panose="02040503050406030204" pitchFamily="18" charset="0"/>
                <a:ea typeface="Cambria" panose="02040503050406030204" pitchFamily="18" charset="0"/>
              </a:rPr>
              <a:t>A recent study found that a gambling problem affects on average </a:t>
            </a:r>
            <a:r>
              <a:rPr lang="en-US" b="1" u="sng" dirty="0">
                <a:latin typeface="Cambria" panose="02040503050406030204" pitchFamily="18" charset="0"/>
                <a:ea typeface="Cambria" panose="02040503050406030204" pitchFamily="18" charset="0"/>
              </a:rPr>
              <a:t>six</a:t>
            </a:r>
            <a:r>
              <a:rPr lang="en-US" b="1" dirty="0">
                <a:latin typeface="Cambria" panose="02040503050406030204" pitchFamily="18" charset="0"/>
                <a:ea typeface="Cambria" panose="02040503050406030204" pitchFamily="18" charset="0"/>
              </a:rPr>
              <a:t> other people in an individual’s social network (Goodwin et al., 2017).</a:t>
            </a:r>
            <a:r>
              <a:rPr lang="en-US" b="0" dirty="0">
                <a:latin typeface="Cambria" panose="02040503050406030204" pitchFamily="18" charset="0"/>
                <a:ea typeface="Cambria" panose="02040503050406030204" pitchFamily="18" charset="0"/>
              </a:rPr>
              <a:t>  A gambling disorder affects family members (spouse, parents, grandparents, children), friends co-workers.  </a:t>
            </a:r>
            <a:endParaRPr lang="en-US" dirty="0">
              <a:latin typeface="Cambria" panose="02040503050406030204" pitchFamily="18" charset="0"/>
              <a:ea typeface="Cambria" panose="02040503050406030204" pitchFamily="18" charset="0"/>
            </a:endParaRPr>
          </a:p>
          <a:p>
            <a:pPr algn="l"/>
            <a:endParaRPr lang="en-US" dirty="0">
              <a:latin typeface="Cambria" panose="02040503050406030204" pitchFamily="18" charset="0"/>
              <a:ea typeface="Cambria" panose="02040503050406030204" pitchFamily="18" charset="0"/>
            </a:endParaRPr>
          </a:p>
          <a:p>
            <a:pPr defTabSz="881390">
              <a:defRPr/>
            </a:pPr>
            <a:r>
              <a:rPr lang="en-US" dirty="0">
                <a:latin typeface="Cambria" panose="02040503050406030204" pitchFamily="18" charset="0"/>
                <a:ea typeface="Cambria" panose="02040503050406030204" pitchFamily="18" charset="0"/>
              </a:rPr>
              <a:t>Lying in the context of gambling disorder frequently happens to prevent disclosure of the negative consequences.  Many gamble more than they intend, gambling losses build up over time, have explain how time was spent elsewhere or why they were otherwise distracted.  In fact lying is so indicative of a gambling problem, that it is built into our diagnostic criteria. </a:t>
            </a:r>
          </a:p>
          <a:p>
            <a:pPr algn="l"/>
            <a:endParaRPr lang="en-US" dirty="0">
              <a:latin typeface="Cambria" panose="02040503050406030204" pitchFamily="18" charset="0"/>
              <a:ea typeface="Cambria" panose="02040503050406030204" pitchFamily="18" charset="0"/>
            </a:endParaRPr>
          </a:p>
          <a:p>
            <a:pPr algn="l"/>
            <a:r>
              <a:rPr lang="en-US" dirty="0">
                <a:latin typeface="Cambria" panose="02040503050406030204" pitchFamily="18" charset="0"/>
                <a:ea typeface="Cambria" panose="02040503050406030204" pitchFamily="18" charset="0"/>
              </a:rPr>
              <a:t>Criterion #7 – It’s almost as if they built in guilt and shame into the diagnostic criteria!  Lying is a behavior that is closely associated with the feelings of guilt and shame.  </a:t>
            </a:r>
          </a:p>
          <a:p>
            <a:pPr algn="l"/>
            <a:endParaRPr lang="en-US" dirty="0">
              <a:latin typeface="Cambria" panose="02040503050406030204" pitchFamily="18" charset="0"/>
              <a:ea typeface="Cambria" panose="02040503050406030204" pitchFamily="18" charset="0"/>
            </a:endParaRPr>
          </a:p>
          <a:p>
            <a:pPr defTabSz="881390">
              <a:defRPr/>
            </a:pPr>
            <a:r>
              <a:rPr lang="en-US" b="1" dirty="0">
                <a:latin typeface="Cambria" panose="02040503050406030204" pitchFamily="18" charset="0"/>
                <a:ea typeface="Cambria" panose="02040503050406030204" pitchFamily="18" charset="0"/>
              </a:rPr>
              <a:t>The overarching point as it relates to this workshop is that guilt and shame are emotions embedded within a social context and often arise from our concerns about what others may think about us. Thus, the experience of guilt and shame is not uncommon for individuals diagnosed with a gambling disorder.    </a:t>
            </a:r>
          </a:p>
          <a:p>
            <a:pPr defTabSz="881390">
              <a:defRPr/>
            </a:pPr>
            <a:endParaRPr lang="en-US" b="1" dirty="0">
              <a:latin typeface="Cambria" panose="02040503050406030204" pitchFamily="18" charset="0"/>
              <a:ea typeface="Cambria" panose="02040503050406030204" pitchFamily="18" charset="0"/>
            </a:endParaRPr>
          </a:p>
          <a:p>
            <a:pPr defTabSz="881390">
              <a:defRPr/>
            </a:pPr>
            <a:r>
              <a:rPr lang="en-US" b="1" dirty="0">
                <a:latin typeface="Cambria" panose="02040503050406030204" pitchFamily="18" charset="0"/>
                <a:ea typeface="Cambria" panose="02040503050406030204" pitchFamily="18" charset="0"/>
              </a:rPr>
              <a:t>So what is guilt?  What is shame? Let’s define these terms. </a:t>
            </a:r>
          </a:p>
        </p:txBody>
      </p:sp>
      <p:sp>
        <p:nvSpPr>
          <p:cNvPr id="4" name="Slide Number Placeholder 3"/>
          <p:cNvSpPr>
            <a:spLocks noGrp="1"/>
          </p:cNvSpPr>
          <p:nvPr>
            <p:ph type="sldNum" sz="quarter" idx="10"/>
          </p:nvPr>
        </p:nvSpPr>
        <p:spPr/>
        <p:txBody>
          <a:bodyPr/>
          <a:lstStyle/>
          <a:p>
            <a:fld id="{32E61662-71AC-4BC5-BBD9-84A4570FB3D3}" type="slidenum">
              <a:rPr lang="en-US" smtClean="0"/>
              <a:t>3</a:t>
            </a:fld>
            <a:endParaRPr lang="en-US"/>
          </a:p>
        </p:txBody>
      </p:sp>
    </p:spTree>
    <p:extLst>
      <p:ext uri="{BB962C8B-B14F-4D97-AF65-F5344CB8AC3E}">
        <p14:creationId xmlns:p14="http://schemas.microsoft.com/office/powerpoint/2010/main" val="286184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Cambria" panose="02040503050406030204" pitchFamily="18" charset="0"/>
                <a:ea typeface="Cambria" panose="02040503050406030204" pitchFamily="18" charset="0"/>
              </a:rPr>
              <a:t>Guilt</a:t>
            </a:r>
            <a:r>
              <a:rPr lang="en-US" dirty="0">
                <a:latin typeface="Cambria" panose="02040503050406030204" pitchFamily="18" charset="0"/>
                <a:ea typeface="Cambria" panose="02040503050406030204" pitchFamily="18" charset="0"/>
              </a:rPr>
              <a:t> arises when people ‘‘wish they had behaved differently or somehow could undo the bad deed that was done’’.  Guilt involves mentally undoing some aspect of the transgression. Guilt can be transitory – coming and going. </a:t>
            </a:r>
          </a:p>
          <a:p>
            <a:pPr algn="l"/>
            <a:endParaRPr lang="en-US"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Shame</a:t>
            </a:r>
            <a:r>
              <a:rPr lang="en-US" dirty="0">
                <a:latin typeface="Cambria" panose="02040503050406030204" pitchFamily="18" charset="0"/>
                <a:ea typeface="Cambria" panose="02040503050406030204" pitchFamily="18" charset="0"/>
              </a:rPr>
              <a:t> is tied to the attribution of a certain event to perceived deficiencies of one’s core self.  It arises from being unacceptable in the eyes of others. In other words, shame is the internalization of others’ (perceived) disappointment, anger, or dissatisfaction.  </a:t>
            </a:r>
            <a:r>
              <a:rPr lang="en-US" b="1" dirty="0">
                <a:latin typeface="Cambria" panose="02040503050406030204" pitchFamily="18" charset="0"/>
                <a:ea typeface="Cambria" panose="02040503050406030204" pitchFamily="18" charset="0"/>
              </a:rPr>
              <a:t>Shame is a chronic.</a:t>
            </a:r>
            <a:r>
              <a:rPr lang="en-US" dirty="0">
                <a:latin typeface="Cambria" panose="02040503050406030204" pitchFamily="18" charset="0"/>
                <a:ea typeface="Cambria" panose="02040503050406030204" pitchFamily="18" charset="0"/>
              </a:rPr>
              <a:t>  “I’m fundamentally flawed. I am a bad person!”  There is an element of fear/anticipatory anxiety where the person would be judged negatively by others.</a:t>
            </a:r>
          </a:p>
          <a:p>
            <a:pPr algn="l"/>
            <a:endParaRPr lang="en-US"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Shame can be broken down into several distinct types that we will discuss later.  </a:t>
            </a:r>
          </a:p>
          <a:p>
            <a:pPr algn="l"/>
            <a:endParaRPr lang="en-US" b="1" dirty="0">
              <a:latin typeface="Cambria" panose="02040503050406030204" pitchFamily="18" charset="0"/>
              <a:ea typeface="Cambria" panose="02040503050406030204" pitchFamily="18" charset="0"/>
            </a:endParaRPr>
          </a:p>
          <a:p>
            <a:pPr algn="l"/>
            <a:r>
              <a:rPr lang="en-US" dirty="0">
                <a:solidFill>
                  <a:srgbClr val="000000"/>
                </a:solidFill>
                <a:latin typeface="Cambria" panose="02040503050406030204" pitchFamily="18" charset="0"/>
                <a:ea typeface="Cambria" panose="02040503050406030204" pitchFamily="18" charset="0"/>
              </a:rPr>
              <a:t>According to </a:t>
            </a:r>
            <a:r>
              <a:rPr lang="en-US" dirty="0" err="1">
                <a:solidFill>
                  <a:srgbClr val="000000"/>
                </a:solidFill>
                <a:latin typeface="Cambria" panose="02040503050406030204" pitchFamily="18" charset="0"/>
                <a:ea typeface="Cambria" panose="02040503050406030204" pitchFamily="18" charset="0"/>
              </a:rPr>
              <a:t>Hoblitzelle</a:t>
            </a:r>
            <a:r>
              <a:rPr lang="en-US" dirty="0">
                <a:solidFill>
                  <a:srgbClr val="000000"/>
                </a:solidFill>
                <a:latin typeface="Cambria" panose="02040503050406030204" pitchFamily="18" charset="0"/>
                <a:ea typeface="Cambria" panose="02040503050406030204" pitchFamily="18" charset="0"/>
              </a:rPr>
              <a:t> (</a:t>
            </a:r>
            <a:r>
              <a:rPr lang="en-US" dirty="0">
                <a:solidFill>
                  <a:srgbClr val="0000FF"/>
                </a:solidFill>
                <a:latin typeface="Cambria" panose="02040503050406030204" pitchFamily="18" charset="0"/>
                <a:ea typeface="Cambria" panose="02040503050406030204" pitchFamily="18" charset="0"/>
              </a:rPr>
              <a:t>1987</a:t>
            </a:r>
            <a:r>
              <a:rPr lang="en-US" dirty="0">
                <a:solidFill>
                  <a:srgbClr val="000000"/>
                </a:solidFill>
                <a:latin typeface="Cambria" panose="02040503050406030204" pitchFamily="18" charset="0"/>
                <a:ea typeface="Cambria" panose="02040503050406030204" pitchFamily="18" charset="0"/>
              </a:rPr>
              <a:t>), shame differs from guilt, in that shame is associated with stable and global internal attributions, whereas guilt is associated with specific and temporary internal attributions.</a:t>
            </a:r>
          </a:p>
          <a:p>
            <a:pPr algn="l"/>
            <a:endParaRPr lang="en-US" dirty="0">
              <a:solidFill>
                <a:srgbClr val="000000"/>
              </a:solidFill>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Please note that I am primarily talking about shame from a Western cultural lens.  Shame differs by culture.  Chinese culture has 4 different definitions of shame.  Japanese culture has shame specific psychiatric disorders.  For example, there is a disorder that is different that social anxiety disorder and is more about a phobia of bring shame to oneself.  </a:t>
            </a:r>
          </a:p>
        </p:txBody>
      </p:sp>
      <p:sp>
        <p:nvSpPr>
          <p:cNvPr id="4" name="Slide Number Placeholder 3"/>
          <p:cNvSpPr>
            <a:spLocks noGrp="1"/>
          </p:cNvSpPr>
          <p:nvPr>
            <p:ph type="sldNum" sz="quarter" idx="10"/>
          </p:nvPr>
        </p:nvSpPr>
        <p:spPr/>
        <p:txBody>
          <a:bodyPr/>
          <a:lstStyle/>
          <a:p>
            <a:fld id="{32E61662-71AC-4BC5-BBD9-84A4570FB3D3}" type="slidenum">
              <a:rPr lang="en-US" smtClean="0"/>
              <a:t>4</a:t>
            </a:fld>
            <a:endParaRPr lang="en-US"/>
          </a:p>
        </p:txBody>
      </p:sp>
    </p:spTree>
    <p:extLst>
      <p:ext uri="{BB962C8B-B14F-4D97-AF65-F5344CB8AC3E}">
        <p14:creationId xmlns:p14="http://schemas.microsoft.com/office/powerpoint/2010/main" val="280982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ea typeface="Cambria" panose="02040503050406030204" pitchFamily="18" charset="0"/>
              </a:rPr>
              <a:t>Gamblers who attribute the gambling loss to unstable, controllable aspects are likely to </a:t>
            </a:r>
            <a:r>
              <a:rPr lang="en-US" b="1" dirty="0">
                <a:latin typeface="Cambria" panose="02040503050406030204" pitchFamily="18" charset="0"/>
                <a:ea typeface="Cambria" panose="02040503050406030204" pitchFamily="18" charset="0"/>
              </a:rPr>
              <a:t>experience guilt</a:t>
            </a:r>
            <a:r>
              <a:rPr lang="en-US" dirty="0">
                <a:latin typeface="Cambria" panose="02040503050406030204" pitchFamily="18" charset="0"/>
                <a:ea typeface="Cambria" panose="02040503050406030204" pitchFamily="18" charset="0"/>
              </a:rPr>
              <a:t>.  “The cards were cold tonight! I’ll have better luck next time!’</a:t>
            </a:r>
          </a:p>
          <a:p>
            <a:pPr algn="l"/>
            <a:endParaRPr lang="en-US" dirty="0">
              <a:latin typeface="Cambria" panose="02040503050406030204" pitchFamily="18" charset="0"/>
              <a:ea typeface="Cambria" panose="02040503050406030204" pitchFamily="18" charset="0"/>
            </a:endParaRPr>
          </a:p>
          <a:p>
            <a:pPr algn="l"/>
            <a:r>
              <a:rPr lang="en-US" dirty="0">
                <a:latin typeface="Cambria" panose="02040503050406030204" pitchFamily="18" charset="0"/>
                <a:ea typeface="Cambria" panose="02040503050406030204" pitchFamily="18" charset="0"/>
              </a:rPr>
              <a:t>Gamblers who attribute gambling to stable, uncontrollable aspects are likely to </a:t>
            </a:r>
            <a:r>
              <a:rPr lang="en-US" b="1" dirty="0">
                <a:latin typeface="Cambria" panose="02040503050406030204" pitchFamily="18" charset="0"/>
                <a:ea typeface="Cambria" panose="02040503050406030204" pitchFamily="18" charset="0"/>
              </a:rPr>
              <a:t>experience shame.  “</a:t>
            </a:r>
            <a:r>
              <a:rPr lang="en-US" dirty="0">
                <a:latin typeface="Cambria" panose="02040503050406030204" pitchFamily="18" charset="0"/>
                <a:ea typeface="Cambria" panose="02040503050406030204" pitchFamily="18" charset="0"/>
              </a:rPr>
              <a:t>I am a pathetic gambler! I’m so out of control, I just can’t stop!”</a:t>
            </a:r>
            <a:endParaRPr lang="en-US" b="1" dirty="0">
              <a:latin typeface="Cambria" panose="02040503050406030204" pitchFamily="18" charset="0"/>
              <a:ea typeface="Cambria" panose="02040503050406030204" pitchFamily="18" charset="0"/>
            </a:endParaRPr>
          </a:p>
          <a:p>
            <a:pPr algn="l"/>
            <a:endParaRPr lang="en-US" b="1" dirty="0">
              <a:latin typeface="Cambria" panose="02040503050406030204" pitchFamily="18" charset="0"/>
              <a:ea typeface="Cambria" panose="02040503050406030204" pitchFamily="18" charset="0"/>
            </a:endParaRPr>
          </a:p>
          <a:p>
            <a:pPr algn="l"/>
            <a:r>
              <a:rPr lang="en-US" dirty="0">
                <a:solidFill>
                  <a:srgbClr val="000000"/>
                </a:solidFill>
                <a:latin typeface="Cambria" panose="02040503050406030204" pitchFamily="18" charset="0"/>
                <a:ea typeface="Cambria" panose="02040503050406030204" pitchFamily="18" charset="0"/>
              </a:rPr>
              <a:t>Ven diagram represents that guilt and shame are highly intertwined in real-life experience (Tangney &amp; Salovey, </a:t>
            </a:r>
            <a:r>
              <a:rPr lang="en-US" dirty="0">
                <a:solidFill>
                  <a:srgbClr val="0000FF"/>
                </a:solidFill>
                <a:latin typeface="Cambria" panose="02040503050406030204" pitchFamily="18" charset="0"/>
                <a:ea typeface="Cambria" panose="02040503050406030204" pitchFamily="18" charset="0"/>
              </a:rPr>
              <a:t>1999</a:t>
            </a:r>
            <a:r>
              <a:rPr lang="en-US" dirty="0">
                <a:solidFill>
                  <a:srgbClr val="000000"/>
                </a:solidFill>
                <a:latin typeface="Cambria" panose="02040503050406030204" pitchFamily="18" charset="0"/>
                <a:ea typeface="Cambria" panose="02040503050406030204" pitchFamily="18" charset="0"/>
              </a:rPr>
              <a:t>), and both can become habitual experiences and traits (Izard et al., </a:t>
            </a:r>
            <a:r>
              <a:rPr lang="en-US" dirty="0">
                <a:solidFill>
                  <a:srgbClr val="0000FF"/>
                </a:solidFill>
                <a:latin typeface="Cambria" panose="02040503050406030204" pitchFamily="18" charset="0"/>
                <a:ea typeface="Cambria" panose="02040503050406030204" pitchFamily="18" charset="0"/>
              </a:rPr>
              <a:t>1993</a:t>
            </a:r>
            <a:r>
              <a:rPr lang="en-US" dirty="0">
                <a:solidFill>
                  <a:srgbClr val="000000"/>
                </a:solidFill>
                <a:latin typeface="Cambria" panose="02040503050406030204" pitchFamily="18" charset="0"/>
                <a:ea typeface="Cambria" panose="02040503050406030204" pitchFamily="18" charset="0"/>
              </a:rPr>
              <a:t>), </a:t>
            </a:r>
          </a:p>
          <a:p>
            <a:pPr algn="l"/>
            <a:endParaRPr lang="en-US" dirty="0">
              <a:solidFill>
                <a:srgbClr val="000000"/>
              </a:solidFill>
              <a:latin typeface="Cambria" panose="02040503050406030204" pitchFamily="18" charset="0"/>
              <a:ea typeface="Cambria" panose="02040503050406030204" pitchFamily="18" charset="0"/>
            </a:endParaRPr>
          </a:p>
          <a:p>
            <a:pPr algn="l"/>
            <a:r>
              <a:rPr lang="en-US" b="1" dirty="0">
                <a:solidFill>
                  <a:srgbClr val="000000"/>
                </a:solidFill>
                <a:latin typeface="Cambria" panose="02040503050406030204" pitchFamily="18" charset="0"/>
                <a:ea typeface="Cambria" panose="02040503050406030204" pitchFamily="18" charset="0"/>
              </a:rPr>
              <a:t>Overall, the two emotions in the Ven diagram represent a globalized tendency towards negative self-appraisal.</a:t>
            </a:r>
          </a:p>
          <a:p>
            <a:pPr algn="l"/>
            <a:endParaRPr lang="en-US" dirty="0">
              <a:solidFill>
                <a:srgbClr val="000000"/>
              </a:solidFill>
              <a:latin typeface="Cambria" panose="02040503050406030204" pitchFamily="18" charset="0"/>
              <a:ea typeface="Cambria" panose="02040503050406030204" pitchFamily="18" charset="0"/>
            </a:endParaRPr>
          </a:p>
          <a:p>
            <a:pPr algn="l"/>
            <a:r>
              <a:rPr lang="en-US" dirty="0">
                <a:solidFill>
                  <a:srgbClr val="000000"/>
                </a:solidFill>
                <a:latin typeface="Cambria" panose="02040503050406030204" pitchFamily="18" charset="0"/>
                <a:ea typeface="Cambria" panose="02040503050406030204" pitchFamily="18" charset="0"/>
              </a:rPr>
              <a:t>For example, in sample of individuals who gamble regularly a strong positive correlation between guilt and shame existed (r = 0.74; </a:t>
            </a:r>
            <a:r>
              <a:rPr lang="en-US" dirty="0" err="1">
                <a:solidFill>
                  <a:srgbClr val="000000"/>
                </a:solidFill>
                <a:latin typeface="Cambria" panose="02040503050406030204" pitchFamily="18" charset="0"/>
                <a:ea typeface="Cambria" panose="02040503050406030204" pitchFamily="18" charset="0"/>
              </a:rPr>
              <a:t>Schlagintweit</a:t>
            </a:r>
            <a:r>
              <a:rPr lang="en-US" dirty="0">
                <a:solidFill>
                  <a:srgbClr val="000000"/>
                </a:solidFill>
                <a:latin typeface="Cambria" panose="02040503050406030204" pitchFamily="18" charset="0"/>
                <a:ea typeface="Cambria" panose="02040503050406030204" pitchFamily="18" charset="0"/>
              </a:rPr>
              <a:t> et al., 2017). </a:t>
            </a:r>
            <a:endParaRPr lang="en-US" b="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5</a:t>
            </a:fld>
            <a:endParaRPr lang="en-US"/>
          </a:p>
        </p:txBody>
      </p:sp>
    </p:spTree>
    <p:extLst>
      <p:ext uri="{BB962C8B-B14F-4D97-AF65-F5344CB8AC3E}">
        <p14:creationId xmlns:p14="http://schemas.microsoft.com/office/powerpoint/2010/main" val="106454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latin typeface="Cambria" panose="02040503050406030204" pitchFamily="18" charset="0"/>
                <a:ea typeface="Cambria" panose="02040503050406030204" pitchFamily="18" charset="0"/>
              </a:rPr>
              <a:t>What attribution is the person making about the gambling behavior?  Is it about the person or the situation? </a:t>
            </a:r>
          </a:p>
          <a:p>
            <a:pPr algn="l"/>
            <a:endParaRPr lang="en-US" dirty="0">
              <a:latin typeface="Cambria" panose="02040503050406030204" pitchFamily="18" charset="0"/>
              <a:ea typeface="Cambria" panose="02040503050406030204" pitchFamily="18" charset="0"/>
            </a:endParaRPr>
          </a:p>
          <a:p>
            <a:pPr algn="l"/>
            <a:r>
              <a:rPr lang="en-US" dirty="0">
                <a:latin typeface="Cambria" panose="02040503050406030204" pitchFamily="18" charset="0"/>
                <a:ea typeface="Cambria" panose="02040503050406030204" pitchFamily="18" charset="0"/>
              </a:rPr>
              <a:t>Gamblers who attribute gambling to unstable, controllable aspects are likely to experience guilt.</a:t>
            </a:r>
          </a:p>
          <a:p>
            <a:pPr algn="l"/>
            <a:endParaRPr lang="en-US" dirty="0">
              <a:latin typeface="Cambria" panose="02040503050406030204" pitchFamily="18" charset="0"/>
              <a:ea typeface="Cambria" panose="02040503050406030204" pitchFamily="18" charset="0"/>
            </a:endParaRPr>
          </a:p>
          <a:p>
            <a:pPr algn="l"/>
            <a:r>
              <a:rPr lang="en-US" dirty="0">
                <a:latin typeface="Cambria" panose="02040503050406030204" pitchFamily="18" charset="0"/>
                <a:ea typeface="Cambria" panose="02040503050406030204" pitchFamily="18" charset="0"/>
              </a:rPr>
              <a:t>Gamblers who attribute gambling to stable, uncontrollable aspects are likely to experience shame.</a:t>
            </a:r>
          </a:p>
          <a:p>
            <a:pPr algn="l"/>
            <a:endParaRPr lang="en-US" dirty="0">
              <a:latin typeface="Cambria" panose="02040503050406030204" pitchFamily="18" charset="0"/>
              <a:ea typeface="Cambria" panose="02040503050406030204" pitchFamily="18" charset="0"/>
            </a:endParaRPr>
          </a:p>
          <a:p>
            <a:pPr algn="l"/>
            <a:endParaRPr lang="en-US" dirty="0">
              <a:latin typeface="Cambria" panose="02040503050406030204" pitchFamily="18" charset="0"/>
              <a:ea typeface="Cambria" panose="02040503050406030204" pitchFamily="18" charset="0"/>
            </a:endParaRPr>
          </a:p>
          <a:p>
            <a:pPr marL="330521" indent="-330521">
              <a:buAutoNum type="arabicPeriod"/>
            </a:pPr>
            <a:r>
              <a:rPr lang="en-US" dirty="0">
                <a:latin typeface="Cambria" panose="02040503050406030204" pitchFamily="18" charset="0"/>
                <a:ea typeface="Cambria" panose="02040503050406030204" pitchFamily="18" charset="0"/>
              </a:rPr>
              <a:t>Shame</a:t>
            </a:r>
          </a:p>
          <a:p>
            <a:pPr marL="330521" indent="-330521">
              <a:buAutoNum type="arabicPeriod"/>
            </a:pPr>
            <a:r>
              <a:rPr lang="en-US" dirty="0">
                <a:latin typeface="Cambria" panose="02040503050406030204" pitchFamily="18" charset="0"/>
                <a:ea typeface="Cambria" panose="02040503050406030204" pitchFamily="18" charset="0"/>
              </a:rPr>
              <a:t>Guilt</a:t>
            </a:r>
          </a:p>
          <a:p>
            <a:pPr marL="330521" indent="-330521">
              <a:buAutoNum type="arabicPeriod"/>
            </a:pPr>
            <a:r>
              <a:rPr lang="en-US" dirty="0">
                <a:latin typeface="Cambria" panose="02040503050406030204" pitchFamily="18" charset="0"/>
                <a:ea typeface="Cambria" panose="02040503050406030204" pitchFamily="18" charset="0"/>
              </a:rPr>
              <a:t>Shame</a:t>
            </a:r>
          </a:p>
          <a:p>
            <a:pPr algn="l"/>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6</a:t>
            </a:fld>
            <a:endParaRPr lang="en-US"/>
          </a:p>
        </p:txBody>
      </p:sp>
    </p:spTree>
    <p:extLst>
      <p:ext uri="{BB962C8B-B14F-4D97-AF65-F5344CB8AC3E}">
        <p14:creationId xmlns:p14="http://schemas.microsoft.com/office/powerpoint/2010/main" val="419411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Yi &amp; </a:t>
            </a:r>
            <a:r>
              <a:rPr lang="en-US" b="0" dirty="0" err="1">
                <a:latin typeface="Cambria" panose="02040503050406030204" pitchFamily="18" charset="0"/>
                <a:ea typeface="Cambria" panose="02040503050406030204" pitchFamily="18" charset="0"/>
              </a:rPr>
              <a:t>Kanetkar</a:t>
            </a:r>
            <a:r>
              <a:rPr lang="en-US" b="0" dirty="0">
                <a:latin typeface="Cambria" panose="02040503050406030204" pitchFamily="18" charset="0"/>
                <a:ea typeface="Cambria" panose="02040503050406030204" pitchFamily="18" charset="0"/>
              </a:rPr>
              <a:t> (2011) recruited 284 individuals from the community who had recently gambled at least $80 in a single episode and felt badly about it. </a:t>
            </a: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Classified people into three groups:  (1) low-risk gamblers, (2) moderate-risk gamblers, and (3) problem gamblers.  Regarding their gambling episode, they felt badly about, on average the low-risk gamblers lost $160, the moderate-risk gamblers lost $245, and the problem gamblers lost $322.  They then asked them to rate their feelings about the episode in terms of guilt and shame.  </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Graph:</a:t>
            </a:r>
          </a:p>
          <a:p>
            <a:pPr algn="l"/>
            <a:r>
              <a:rPr lang="en-US" b="1" dirty="0">
                <a:latin typeface="Cambria" panose="02040503050406030204" pitchFamily="18" charset="0"/>
                <a:ea typeface="Cambria" panose="02040503050406030204" pitchFamily="18" charset="0"/>
              </a:rPr>
              <a:t>Guilt</a:t>
            </a:r>
            <a:r>
              <a:rPr lang="en-US" b="0" dirty="0">
                <a:latin typeface="Cambria" panose="02040503050406030204" pitchFamily="18" charset="0"/>
                <a:ea typeface="Cambria" panose="02040503050406030204" pitchFamily="18" charset="0"/>
              </a:rPr>
              <a:t> – problem gamblers and low-risk gamblers were not significantly different from each other.  The moderate-risk gamblers were significantly higher. </a:t>
            </a:r>
          </a:p>
          <a:p>
            <a:pPr algn="l"/>
            <a:r>
              <a:rPr lang="en-US" b="1" dirty="0">
                <a:latin typeface="Cambria" panose="02040503050406030204" pitchFamily="18" charset="0"/>
                <a:ea typeface="Cambria" panose="02040503050406030204" pitchFamily="18" charset="0"/>
              </a:rPr>
              <a:t>Shame: </a:t>
            </a:r>
            <a:r>
              <a:rPr lang="en-US" b="0" dirty="0">
                <a:latin typeface="Cambria" panose="02040503050406030204" pitchFamily="18" charset="0"/>
                <a:ea typeface="Cambria" panose="02040503050406030204" pitchFamily="18" charset="0"/>
              </a:rPr>
              <a:t>All groups were significantly different from each other.  </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And this is only about one episode.</a:t>
            </a:r>
            <a:r>
              <a:rPr lang="en-US" b="0" dirty="0">
                <a:latin typeface="Cambria" panose="02040503050406030204" pitchFamily="18" charset="0"/>
                <a:ea typeface="Cambria" panose="02040503050406030204" pitchFamily="18" charset="0"/>
              </a:rPr>
              <a:t>  The graph here might look much different with greater differences between the groups, if we asked about the totality of their gambling behavior.  </a:t>
            </a:r>
            <a:endParaRPr lang="en-US" b="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7</a:t>
            </a:fld>
            <a:endParaRPr lang="en-US"/>
          </a:p>
        </p:txBody>
      </p:sp>
    </p:spTree>
    <p:extLst>
      <p:ext uri="{BB962C8B-B14F-4D97-AF65-F5344CB8AC3E}">
        <p14:creationId xmlns:p14="http://schemas.microsoft.com/office/powerpoint/2010/main" val="124433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latin typeface="Cambria" panose="02040503050406030204" pitchFamily="18" charset="0"/>
                <a:ea typeface="Cambria" panose="02040503050406030204" pitchFamily="18" charset="0"/>
              </a:rPr>
              <a:t>Yi &amp; </a:t>
            </a:r>
            <a:r>
              <a:rPr lang="en-US" b="0" dirty="0" err="1">
                <a:latin typeface="Cambria" panose="02040503050406030204" pitchFamily="18" charset="0"/>
                <a:ea typeface="Cambria" panose="02040503050406030204" pitchFamily="18" charset="0"/>
              </a:rPr>
              <a:t>Kanetkar</a:t>
            </a:r>
            <a:r>
              <a:rPr lang="en-US" b="0" dirty="0">
                <a:latin typeface="Cambria" panose="02040503050406030204" pitchFamily="18" charset="0"/>
                <a:ea typeface="Cambria" panose="02040503050406030204" pitchFamily="18" charset="0"/>
              </a:rPr>
              <a:t> (2011) recruit 284 individuals from the community who had recently gambled at least $80 in a single episode and felt badly about it. </a:t>
            </a:r>
          </a:p>
          <a:p>
            <a:pPr algn="l"/>
            <a:endParaRPr lang="en-US" b="0" dirty="0">
              <a:latin typeface="Cambria" panose="02040503050406030204" pitchFamily="18" charset="0"/>
              <a:ea typeface="Cambria" panose="02040503050406030204" pitchFamily="18" charset="0"/>
            </a:endParaRPr>
          </a:p>
          <a:p>
            <a:pPr algn="l"/>
            <a:r>
              <a:rPr lang="en-US" b="0" dirty="0">
                <a:latin typeface="Cambria" panose="02040503050406030204" pitchFamily="18" charset="0"/>
                <a:ea typeface="Cambria" panose="02040503050406030204" pitchFamily="18" charset="0"/>
              </a:rPr>
              <a:t>Classified people into three groups:  (1) low-risk gamblers, (2) moderate-risk gamblers, and (3) problem gamblers.  Regarding their gambling episode, they felt badly about, on average the low-risk gamblers lost $160, the moderate-risk gamblers lost $245, and the problem gamblers lost $322.  They then asked them to rate their feelings about the episode in terms of guilt and shame.  </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Graph:</a:t>
            </a:r>
          </a:p>
          <a:p>
            <a:pPr algn="l"/>
            <a:r>
              <a:rPr lang="en-US" b="1" dirty="0">
                <a:latin typeface="Cambria" panose="02040503050406030204" pitchFamily="18" charset="0"/>
                <a:ea typeface="Cambria" panose="02040503050406030204" pitchFamily="18" charset="0"/>
              </a:rPr>
              <a:t>Guilt</a:t>
            </a:r>
            <a:r>
              <a:rPr lang="en-US" b="0" dirty="0">
                <a:latin typeface="Cambria" panose="02040503050406030204" pitchFamily="18" charset="0"/>
                <a:ea typeface="Cambria" panose="02040503050406030204" pitchFamily="18" charset="0"/>
              </a:rPr>
              <a:t> – problem gamblers and low-risk gamblers were not significantly different from each other.  The moderate-risk gamblers were significantly higher. </a:t>
            </a:r>
          </a:p>
          <a:p>
            <a:pPr algn="l"/>
            <a:r>
              <a:rPr lang="en-US" b="1" dirty="0">
                <a:latin typeface="Cambria" panose="02040503050406030204" pitchFamily="18" charset="0"/>
                <a:ea typeface="Cambria" panose="02040503050406030204" pitchFamily="18" charset="0"/>
              </a:rPr>
              <a:t>Shame: </a:t>
            </a:r>
            <a:r>
              <a:rPr lang="en-US" b="0" dirty="0">
                <a:latin typeface="Cambria" panose="02040503050406030204" pitchFamily="18" charset="0"/>
                <a:ea typeface="Cambria" panose="02040503050406030204" pitchFamily="18" charset="0"/>
              </a:rPr>
              <a:t>All groups were significantly different from each other.  </a:t>
            </a:r>
          </a:p>
          <a:p>
            <a:pPr algn="l"/>
            <a:endParaRPr lang="en-US" b="0"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And this is only about one episode.</a:t>
            </a:r>
            <a:r>
              <a:rPr lang="en-US" b="0" dirty="0">
                <a:latin typeface="Cambria" panose="02040503050406030204" pitchFamily="18" charset="0"/>
                <a:ea typeface="Cambria" panose="02040503050406030204" pitchFamily="18" charset="0"/>
              </a:rPr>
              <a:t>  The graph here might look much different with greater differences between the groups, if we asked about the totality of their gambling behavior.  </a:t>
            </a:r>
            <a:endParaRPr lang="en-US" b="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32E61662-71AC-4BC5-BBD9-84A4570FB3D3}" type="slidenum">
              <a:rPr lang="en-US" smtClean="0"/>
              <a:t>8</a:t>
            </a:fld>
            <a:endParaRPr lang="en-US"/>
          </a:p>
        </p:txBody>
      </p:sp>
    </p:spTree>
    <p:extLst>
      <p:ext uri="{BB962C8B-B14F-4D97-AF65-F5344CB8AC3E}">
        <p14:creationId xmlns:p14="http://schemas.microsoft.com/office/powerpoint/2010/main" val="232454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Cambria" panose="02040503050406030204" pitchFamily="18" charset="0"/>
                <a:ea typeface="Cambria" panose="02040503050406030204" pitchFamily="18" charset="0"/>
              </a:rPr>
              <a:t>Basically, my guilt does not lead me to gamble as means to cope with it or other emotions.</a:t>
            </a:r>
          </a:p>
          <a:p>
            <a:pPr algn="l"/>
            <a:endParaRPr lang="en-US" b="1"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Rather the experience of guilt leads to active coping and problem solving.  </a:t>
            </a:r>
          </a:p>
          <a:p>
            <a:pPr algn="l"/>
            <a:endParaRPr lang="en-US" b="1" dirty="0">
              <a:latin typeface="Cambria" panose="02040503050406030204" pitchFamily="18" charset="0"/>
              <a:ea typeface="Cambria" panose="02040503050406030204" pitchFamily="18" charset="0"/>
            </a:endParaRPr>
          </a:p>
          <a:p>
            <a:pPr algn="l"/>
            <a:r>
              <a:rPr lang="en-US" b="1" dirty="0">
                <a:latin typeface="Cambria" panose="02040503050406030204" pitchFamily="18" charset="0"/>
                <a:ea typeface="Cambria" panose="02040503050406030204" pitchFamily="18" charset="0"/>
              </a:rPr>
              <a:t>The urge to act and fix the situation is generally a good thing. It’s how change happens for some individuals.  “I’m never going to do that again!”</a:t>
            </a:r>
          </a:p>
        </p:txBody>
      </p:sp>
      <p:sp>
        <p:nvSpPr>
          <p:cNvPr id="4" name="Slide Number Placeholder 3"/>
          <p:cNvSpPr>
            <a:spLocks noGrp="1"/>
          </p:cNvSpPr>
          <p:nvPr>
            <p:ph type="sldNum" sz="quarter" idx="10"/>
          </p:nvPr>
        </p:nvSpPr>
        <p:spPr/>
        <p:txBody>
          <a:bodyPr/>
          <a:lstStyle/>
          <a:p>
            <a:fld id="{32E61662-71AC-4BC5-BBD9-84A4570FB3D3}" type="slidenum">
              <a:rPr lang="en-US" smtClean="0"/>
              <a:t>9</a:t>
            </a:fld>
            <a:endParaRPr lang="en-US"/>
          </a:p>
        </p:txBody>
      </p:sp>
    </p:spTree>
    <p:extLst>
      <p:ext uri="{BB962C8B-B14F-4D97-AF65-F5344CB8AC3E}">
        <p14:creationId xmlns:p14="http://schemas.microsoft.com/office/powerpoint/2010/main" val="400244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2939-0AAE-4553-A184-AC541C60E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B2348E-B887-47F0-BB5F-01E4915BA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E70041-C947-4862-830F-350E25BF3A3D}"/>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5" name="Footer Placeholder 4">
            <a:extLst>
              <a:ext uri="{FF2B5EF4-FFF2-40B4-BE49-F238E27FC236}">
                <a16:creationId xmlns:a16="http://schemas.microsoft.com/office/drawing/2014/main" id="{565A8C01-0714-4045-A2B4-B2B2A43C7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72FFC-8A60-4AC4-B4B8-0F539A1D272A}"/>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87025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6993-5E3D-46F8-AE23-9F003DD382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FD3B9-DD10-438D-86E7-D5BF303355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3828C-92CA-4C38-9943-40A1AD005B3C}"/>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5" name="Footer Placeholder 4">
            <a:extLst>
              <a:ext uri="{FF2B5EF4-FFF2-40B4-BE49-F238E27FC236}">
                <a16:creationId xmlns:a16="http://schemas.microsoft.com/office/drawing/2014/main" id="{467B45FE-E9F1-4508-80CB-BFD9B2771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6997C-56DD-49C4-B5B9-2C9CB74BE607}"/>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04986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061E87-2C93-4316-BFE6-F6133F267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B6C87E-EE81-4636-A413-D8FC6FAA0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7F6CD-EA5A-486D-B0A0-C1B0E760C39C}"/>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5" name="Footer Placeholder 4">
            <a:extLst>
              <a:ext uri="{FF2B5EF4-FFF2-40B4-BE49-F238E27FC236}">
                <a16:creationId xmlns:a16="http://schemas.microsoft.com/office/drawing/2014/main" id="{4A7254B8-A368-4C7B-A06A-ED505A62C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DAA41-0409-44D0-80C3-403513524F5D}"/>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565930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ED81-0E34-41DA-B932-2E3BBCE502A8}"/>
              </a:ext>
            </a:extLst>
          </p:cNvPr>
          <p:cNvSpPr>
            <a:spLocks noGrp="1"/>
          </p:cNvSpPr>
          <p:nvPr>
            <p:ph type="ctrTitle"/>
          </p:nvPr>
        </p:nvSpPr>
        <p:spPr>
          <a:xfrm>
            <a:off x="1524000" y="1122363"/>
            <a:ext cx="9144000" cy="2387600"/>
          </a:xfrm>
        </p:spPr>
        <p:txBody>
          <a:bodyPr anchor="b"/>
          <a:lstStyle>
            <a:lvl1pPr algn="ctr">
              <a:defRPr sz="6000">
                <a:latin typeface="Cambria" panose="0204050305040603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FBFAFD34-92D2-4E62-8180-44AECB1CC5E6}"/>
              </a:ext>
            </a:extLst>
          </p:cNvPr>
          <p:cNvSpPr>
            <a:spLocks noGrp="1"/>
          </p:cNvSpPr>
          <p:nvPr>
            <p:ph type="subTitle" idx="1"/>
          </p:nvPr>
        </p:nvSpPr>
        <p:spPr>
          <a:xfrm>
            <a:off x="1524000" y="3602038"/>
            <a:ext cx="9144000" cy="1655762"/>
          </a:xfrm>
        </p:spPr>
        <p:txBody>
          <a:bodyPr/>
          <a:lstStyle>
            <a:lvl1pPr marL="0" indent="0" algn="ctr">
              <a:buNone/>
              <a:defRPr sz="24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E33CE5A-7DE0-4B2C-8CDF-E2F7186862AB}"/>
              </a:ext>
            </a:extLst>
          </p:cNvPr>
          <p:cNvSpPr>
            <a:spLocks noGrp="1"/>
          </p:cNvSpPr>
          <p:nvPr>
            <p:ph type="dt" sz="half" idx="10"/>
          </p:nvPr>
        </p:nvSpPr>
        <p:spPr/>
        <p:txBody>
          <a:bodyPr/>
          <a:lstStyle>
            <a:lvl1pPr>
              <a:defRPr>
                <a:latin typeface="Cambria" panose="02040503050406030204" pitchFamily="18" charset="0"/>
              </a:defRPr>
            </a:lvl1pPr>
          </a:lstStyle>
          <a:p>
            <a:fld id="{20982F8D-578B-43A1-8CEC-454411B23FED}" type="datetimeFigureOut">
              <a:rPr lang="en-US" smtClean="0"/>
              <a:pPr/>
              <a:t>5/24/2024</a:t>
            </a:fld>
            <a:endParaRPr lang="en-US"/>
          </a:p>
        </p:txBody>
      </p:sp>
      <p:sp>
        <p:nvSpPr>
          <p:cNvPr id="5" name="Footer Placeholder 4">
            <a:extLst>
              <a:ext uri="{FF2B5EF4-FFF2-40B4-BE49-F238E27FC236}">
                <a16:creationId xmlns:a16="http://schemas.microsoft.com/office/drawing/2014/main" id="{E5EDDFD0-8E17-4DDA-9A46-C7F277F1658A}"/>
              </a:ext>
            </a:extLst>
          </p:cNvPr>
          <p:cNvSpPr>
            <a:spLocks noGrp="1"/>
          </p:cNvSpPr>
          <p:nvPr>
            <p:ph type="ftr" sz="quarter" idx="11"/>
          </p:nvPr>
        </p:nvSpPr>
        <p:spPr/>
        <p:txBody>
          <a:bodyPr/>
          <a:lstStyle>
            <a:lvl1pPr>
              <a:defRPr>
                <a:latin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F2774C20-7CB2-4182-81C9-6575FFB9ABC3}"/>
              </a:ext>
            </a:extLst>
          </p:cNvPr>
          <p:cNvSpPr>
            <a:spLocks noGrp="1"/>
          </p:cNvSpPr>
          <p:nvPr>
            <p:ph type="sldNum" sz="quarter" idx="12"/>
          </p:nvPr>
        </p:nvSpPr>
        <p:spPr/>
        <p:txBody>
          <a:bodyPr/>
          <a:lstStyle>
            <a:lvl1pPr>
              <a:defRPr>
                <a:latin typeface="Cambria" panose="02040503050406030204" pitchFamily="18" charset="0"/>
              </a:defRPr>
            </a:lvl1pPr>
          </a:lstStyle>
          <a:p>
            <a:fld id="{81454B16-8D21-4241-B012-F653BEC619F6}" type="slidenum">
              <a:rPr lang="en-US" smtClean="0"/>
              <a:pPr/>
              <a:t>‹#›</a:t>
            </a:fld>
            <a:endParaRPr lang="en-US"/>
          </a:p>
        </p:txBody>
      </p:sp>
    </p:spTree>
    <p:extLst>
      <p:ext uri="{BB962C8B-B14F-4D97-AF65-F5344CB8AC3E}">
        <p14:creationId xmlns:p14="http://schemas.microsoft.com/office/powerpoint/2010/main" val="243467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A673-3BE5-4723-BABB-CDAF99C86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03E436-C27A-422C-A48F-1FA8A9969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D5EF8-8BBB-4FBE-85E2-C57E396682DF}"/>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5" name="Footer Placeholder 4">
            <a:extLst>
              <a:ext uri="{FF2B5EF4-FFF2-40B4-BE49-F238E27FC236}">
                <a16:creationId xmlns:a16="http://schemas.microsoft.com/office/drawing/2014/main" id="{530C62B8-4528-49D7-9B76-CEC02A030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12633-E926-4A68-93AA-E520050CD5BF}"/>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172804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4961-B292-4F5D-935E-01BE32219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9484DE-914A-42EF-B23B-9AD66F5D3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0804D-EAE9-4985-B5C2-1F58ADFCFAE2}"/>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5" name="Footer Placeholder 4">
            <a:extLst>
              <a:ext uri="{FF2B5EF4-FFF2-40B4-BE49-F238E27FC236}">
                <a16:creationId xmlns:a16="http://schemas.microsoft.com/office/drawing/2014/main" id="{1949B5CB-9C39-4A60-836A-6D6E93C11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F5F13-FBE5-411E-B7B1-924EA6E51C42}"/>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1984196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D3E7-E58A-45C4-9582-9C88D6841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6659C-F097-48D1-A702-6AA82F8C5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DFC05-A981-44EE-AC81-7C4ED9552E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9238E4-B37A-411A-BD9F-00255BF3847A}"/>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6" name="Footer Placeholder 5">
            <a:extLst>
              <a:ext uri="{FF2B5EF4-FFF2-40B4-BE49-F238E27FC236}">
                <a16:creationId xmlns:a16="http://schemas.microsoft.com/office/drawing/2014/main" id="{8585824D-0FDA-4562-8A12-D15ECD985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9C829-8EBC-4AFA-9FD7-C008691810AC}"/>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228532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A327-8753-4D80-B3A3-2627F3DAB2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A494BE-B31C-4DDC-A1E6-2CB08CCEFE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EB9D4A-285E-427B-8137-CAFD15412D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FA9586-01E7-427B-8436-EF81A68EF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400719-0028-4A62-ADF1-07B02E839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8733E-E8F8-4C16-BFFC-409F2A044339}"/>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8" name="Footer Placeholder 7">
            <a:extLst>
              <a:ext uri="{FF2B5EF4-FFF2-40B4-BE49-F238E27FC236}">
                <a16:creationId xmlns:a16="http://schemas.microsoft.com/office/drawing/2014/main" id="{7B476E7F-05A9-48E1-91D2-5FD394E48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5E956-669E-431F-A120-E7AC768E41C2}"/>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4293404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D17D-4942-4B72-92CD-713A967B2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4E78C-0AC1-443C-9259-BF65AC88E5AE}"/>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4" name="Footer Placeholder 3">
            <a:extLst>
              <a:ext uri="{FF2B5EF4-FFF2-40B4-BE49-F238E27FC236}">
                <a16:creationId xmlns:a16="http://schemas.microsoft.com/office/drawing/2014/main" id="{AFD05FD1-A14F-4D69-8B35-75AAF2CEB3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456015-07BC-4BAF-A9BF-66D56C54FB40}"/>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2801057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2B020-15F6-4167-B40F-EAB79F1D1372}"/>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3" name="Footer Placeholder 2">
            <a:extLst>
              <a:ext uri="{FF2B5EF4-FFF2-40B4-BE49-F238E27FC236}">
                <a16:creationId xmlns:a16="http://schemas.microsoft.com/office/drawing/2014/main" id="{E4D8FF53-1DF7-4C84-9CF9-568C2DF57C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8412B-666B-41DC-8DA2-70A7DD4C85F7}"/>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423701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0322-13CE-45EE-8FA4-B7D94F55F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E9EDC-19AC-44B9-91EC-B1920C39D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E4B2A-9E83-41C5-941E-CD29466CA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66FD1-4495-44F4-9E80-B7B056C7CD9C}"/>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6" name="Footer Placeholder 5">
            <a:extLst>
              <a:ext uri="{FF2B5EF4-FFF2-40B4-BE49-F238E27FC236}">
                <a16:creationId xmlns:a16="http://schemas.microsoft.com/office/drawing/2014/main" id="{93EA327D-939E-4A03-89B7-EA39ACE67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078C4-1FCB-44E9-8E52-B6191D784947}"/>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147531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747C-66ED-44BE-8A91-7D30B9E4A5CF}"/>
              </a:ext>
            </a:extLst>
          </p:cNvPr>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8B0BBDE-D801-4205-B8F4-586503ED2D01}"/>
              </a:ext>
            </a:extLst>
          </p:cNvPr>
          <p:cNvSpPr>
            <a:spLocks noGrp="1"/>
          </p:cNvSpPr>
          <p:nvPr>
            <p:ph idx="1"/>
          </p:nvPr>
        </p:nvSpPr>
        <p:spPr/>
        <p:txBody>
          <a:bodyPr/>
          <a:lstStyle>
            <a:lvl1pPr marL="0" indent="0">
              <a:buNone/>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2808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4F99-FC77-4511-AF15-7A7FA897D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5FF196-E8E8-4634-8995-030C3D8889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FC323E-3140-4490-A130-70E65C256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A05F5-F2BA-42CC-B010-12AE82B369B3}"/>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6" name="Footer Placeholder 5">
            <a:extLst>
              <a:ext uri="{FF2B5EF4-FFF2-40B4-BE49-F238E27FC236}">
                <a16:creationId xmlns:a16="http://schemas.microsoft.com/office/drawing/2014/main" id="{C0C53122-4B7F-42E3-9F66-3E3FEB3DF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2EA42-AC70-447E-AAB9-C649195877D6}"/>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1063957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3AFC-E646-4AC8-8EB1-345808BAA0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5DA8C-1F97-4DB9-A2A2-A1DB217644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CADE5-71FE-4C69-8172-3824D961A7AA}"/>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5" name="Footer Placeholder 4">
            <a:extLst>
              <a:ext uri="{FF2B5EF4-FFF2-40B4-BE49-F238E27FC236}">
                <a16:creationId xmlns:a16="http://schemas.microsoft.com/office/drawing/2014/main" id="{64944E95-6691-423E-B06C-A4882E0EA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37DE4-1E88-4CDD-9200-AE488C7037DB}"/>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168783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8C0CB-3DF7-4B92-964D-F03682DD59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7A1A8-7409-478D-BEBC-D37884ABA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AB906-E4D1-45D1-ABF1-DF17175FF0EC}"/>
              </a:ext>
            </a:extLst>
          </p:cNvPr>
          <p:cNvSpPr>
            <a:spLocks noGrp="1"/>
          </p:cNvSpPr>
          <p:nvPr>
            <p:ph type="dt" sz="half" idx="10"/>
          </p:nvPr>
        </p:nvSpPr>
        <p:spPr/>
        <p:txBody>
          <a:bodyPr/>
          <a:lstStyle/>
          <a:p>
            <a:fld id="{20982F8D-578B-43A1-8CEC-454411B23FED}" type="datetimeFigureOut">
              <a:rPr lang="en-US" smtClean="0"/>
              <a:t>5/24/2024</a:t>
            </a:fld>
            <a:endParaRPr lang="en-US"/>
          </a:p>
        </p:txBody>
      </p:sp>
      <p:sp>
        <p:nvSpPr>
          <p:cNvPr id="5" name="Footer Placeholder 4">
            <a:extLst>
              <a:ext uri="{FF2B5EF4-FFF2-40B4-BE49-F238E27FC236}">
                <a16:creationId xmlns:a16="http://schemas.microsoft.com/office/drawing/2014/main" id="{459A1A64-B231-4149-9EE9-2ADC755C1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64772-AF3C-4E6C-B9D2-2D753251BCF4}"/>
              </a:ext>
            </a:extLst>
          </p:cNvPr>
          <p:cNvSpPr>
            <a:spLocks noGrp="1"/>
          </p:cNvSpPr>
          <p:nvPr>
            <p:ph type="sldNum" sz="quarter" idx="12"/>
          </p:nvPr>
        </p:nvSpPr>
        <p:spPr/>
        <p:txBody>
          <a:bodyPr/>
          <a:lstStyle/>
          <a:p>
            <a:fld id="{81454B16-8D21-4241-B012-F653BEC619F6}" type="slidenum">
              <a:rPr lang="en-US" smtClean="0"/>
              <a:t>‹#›</a:t>
            </a:fld>
            <a:endParaRPr lang="en-US"/>
          </a:p>
        </p:txBody>
      </p:sp>
    </p:spTree>
    <p:extLst>
      <p:ext uri="{BB962C8B-B14F-4D97-AF65-F5344CB8AC3E}">
        <p14:creationId xmlns:p14="http://schemas.microsoft.com/office/powerpoint/2010/main" val="82842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C1A3-E9F5-4DF4-85D8-0B1D15CCF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A88C9-CCE9-4C6E-82CF-0A88605066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4B4352-72D5-4256-B414-BA3982AB6C51}"/>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5" name="Footer Placeholder 4">
            <a:extLst>
              <a:ext uri="{FF2B5EF4-FFF2-40B4-BE49-F238E27FC236}">
                <a16:creationId xmlns:a16="http://schemas.microsoft.com/office/drawing/2014/main" id="{54074723-245B-4935-95FA-296DB9A13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6F62E-FC65-44C2-BDE1-35C7503BD519}"/>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34964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5AB9-41DF-4233-8259-522D062E92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CA7B6-312D-40C2-AFB4-64A0D08A1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3FAF84-0784-4182-95DB-F4331174C9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1577F-7275-4E31-90A8-DFBCB6B94D0A}"/>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6" name="Footer Placeholder 5">
            <a:extLst>
              <a:ext uri="{FF2B5EF4-FFF2-40B4-BE49-F238E27FC236}">
                <a16:creationId xmlns:a16="http://schemas.microsoft.com/office/drawing/2014/main" id="{41877E77-510B-4B50-9A92-CCE99EC3BA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FB456-FEA1-4B51-9AB7-22C9B0D89E73}"/>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95773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84E6-8B65-4330-A718-21B21E753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2B6CCC-A89F-4778-893B-9C228EDF6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30C56F-5D3C-4691-AE56-B192F1295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CD6B61-AA32-4E47-8992-38EDB7D404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9F963-8CB4-4CE9-AF8D-319FC452E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984BF-4BA6-42AE-8CB8-8E00BF6CE95B}"/>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8" name="Footer Placeholder 7">
            <a:extLst>
              <a:ext uri="{FF2B5EF4-FFF2-40B4-BE49-F238E27FC236}">
                <a16:creationId xmlns:a16="http://schemas.microsoft.com/office/drawing/2014/main" id="{4B2A2EEE-5800-48F8-B10F-952AF8794D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C37062-41F2-497C-9083-A8C9F4311393}"/>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42816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3B84-70BB-41EB-A505-32544DBAB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7808F-ABD9-4EA4-BE15-032E070D2FBD}"/>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4" name="Footer Placeholder 3">
            <a:extLst>
              <a:ext uri="{FF2B5EF4-FFF2-40B4-BE49-F238E27FC236}">
                <a16:creationId xmlns:a16="http://schemas.microsoft.com/office/drawing/2014/main" id="{121B5A99-A898-4C45-B542-364EB4783E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B899D-1186-40A7-84B8-BE0A27AE40D5}"/>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316766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3C35E-1E51-4957-A4E4-069509E2B234}"/>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3" name="Footer Placeholder 2">
            <a:extLst>
              <a:ext uri="{FF2B5EF4-FFF2-40B4-BE49-F238E27FC236}">
                <a16:creationId xmlns:a16="http://schemas.microsoft.com/office/drawing/2014/main" id="{4C1E1786-D5D9-4B91-8483-1262A76B84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A55BCD-E252-4C86-8AB8-7489B0892050}"/>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37542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63E0-4703-4AE5-8468-4BD168F57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1C309-D822-4143-B1FE-4E1DFC7FB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68274-5D34-4F18-99CD-079E2E38E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8D7C83-D14D-43A1-BE3B-E7B962970E38}"/>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6" name="Footer Placeholder 5">
            <a:extLst>
              <a:ext uri="{FF2B5EF4-FFF2-40B4-BE49-F238E27FC236}">
                <a16:creationId xmlns:a16="http://schemas.microsoft.com/office/drawing/2014/main" id="{3FEBC57E-BA74-4989-B29F-1C94FC866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F0688-A8A8-4BBA-8EC3-6E0D76E44815}"/>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78186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6765-62CE-4E2D-A115-62949BA58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16E94D-9C76-42BA-9680-197F78E50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4D8A2E-7DF4-4B98-AEA1-072B23957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57D61-5039-4B1F-BAFC-A1A462349964}"/>
              </a:ext>
            </a:extLst>
          </p:cNvPr>
          <p:cNvSpPr>
            <a:spLocks noGrp="1"/>
          </p:cNvSpPr>
          <p:nvPr>
            <p:ph type="dt" sz="half" idx="10"/>
          </p:nvPr>
        </p:nvSpPr>
        <p:spPr/>
        <p:txBody>
          <a:bodyPr/>
          <a:lstStyle/>
          <a:p>
            <a:fld id="{7E166123-4D9C-4889-8B2B-922F35B76AA6}" type="datetimeFigureOut">
              <a:rPr lang="en-US" smtClean="0"/>
              <a:t>5/24/2024</a:t>
            </a:fld>
            <a:endParaRPr lang="en-US"/>
          </a:p>
        </p:txBody>
      </p:sp>
      <p:sp>
        <p:nvSpPr>
          <p:cNvPr id="6" name="Footer Placeholder 5">
            <a:extLst>
              <a:ext uri="{FF2B5EF4-FFF2-40B4-BE49-F238E27FC236}">
                <a16:creationId xmlns:a16="http://schemas.microsoft.com/office/drawing/2014/main" id="{4CBF4744-844D-48F0-8E0E-461AA194E3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BE610-323E-4B79-8986-5D9EFE3B256E}"/>
              </a:ext>
            </a:extLst>
          </p:cNvPr>
          <p:cNvSpPr>
            <a:spLocks noGrp="1"/>
          </p:cNvSpPr>
          <p:nvPr>
            <p:ph type="sldNum" sz="quarter" idx="12"/>
          </p:nvPr>
        </p:nvSpPr>
        <p:spPr/>
        <p:txBody>
          <a:bodyPr/>
          <a:lstStyle/>
          <a:p>
            <a:fld id="{8338A9CC-B54F-472F-8D6F-7C1EF05B721A}" type="slidenum">
              <a:rPr lang="en-US" smtClean="0"/>
              <a:t>‹#›</a:t>
            </a:fld>
            <a:endParaRPr lang="en-US"/>
          </a:p>
        </p:txBody>
      </p:sp>
    </p:spTree>
    <p:extLst>
      <p:ext uri="{BB962C8B-B14F-4D97-AF65-F5344CB8AC3E}">
        <p14:creationId xmlns:p14="http://schemas.microsoft.com/office/powerpoint/2010/main" val="159460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7B26A-2551-4980-95FC-6B93459BD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944DF-9BD7-4462-9757-4A67681FE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CAD35-FD65-45F5-880F-35D188B66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66123-4D9C-4889-8B2B-922F35B76AA6}" type="datetimeFigureOut">
              <a:rPr lang="en-US" smtClean="0"/>
              <a:t>5/24/2024</a:t>
            </a:fld>
            <a:endParaRPr lang="en-US"/>
          </a:p>
        </p:txBody>
      </p:sp>
      <p:sp>
        <p:nvSpPr>
          <p:cNvPr id="5" name="Footer Placeholder 4">
            <a:extLst>
              <a:ext uri="{FF2B5EF4-FFF2-40B4-BE49-F238E27FC236}">
                <a16:creationId xmlns:a16="http://schemas.microsoft.com/office/drawing/2014/main" id="{9DFD40A5-3150-40D0-9285-24CDDD6BE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09D18-66E3-47A6-9AA2-EC22D5BE9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8A9CC-B54F-472F-8D6F-7C1EF05B721A}" type="slidenum">
              <a:rPr lang="en-US" smtClean="0"/>
              <a:t>‹#›</a:t>
            </a:fld>
            <a:endParaRPr lang="en-US"/>
          </a:p>
        </p:txBody>
      </p:sp>
    </p:spTree>
    <p:extLst>
      <p:ext uri="{BB962C8B-B14F-4D97-AF65-F5344CB8AC3E}">
        <p14:creationId xmlns:p14="http://schemas.microsoft.com/office/powerpoint/2010/main" val="4145383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4CFCA-8AB6-45A3-82C9-08DFD79AC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5F7E67-8F08-4F26-BC42-6B28E114CA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79C29D-C5A6-4A1C-AFD2-A5AE5D023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82F8D-578B-43A1-8CEC-454411B23FED}" type="datetimeFigureOut">
              <a:rPr lang="en-US" smtClean="0"/>
              <a:t>5/24/2024</a:t>
            </a:fld>
            <a:endParaRPr lang="en-US"/>
          </a:p>
        </p:txBody>
      </p:sp>
      <p:sp>
        <p:nvSpPr>
          <p:cNvPr id="5" name="Footer Placeholder 4">
            <a:extLst>
              <a:ext uri="{FF2B5EF4-FFF2-40B4-BE49-F238E27FC236}">
                <a16:creationId xmlns:a16="http://schemas.microsoft.com/office/drawing/2014/main" id="{C65D8113-58B9-4EDB-B798-F1DA5E79B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D9C3C9-6FED-4F80-B8A3-D2A31C9AE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54B16-8D21-4241-B012-F653BEC619F6}" type="slidenum">
              <a:rPr lang="en-US" smtClean="0"/>
              <a:t>‹#›</a:t>
            </a:fld>
            <a:endParaRPr lang="en-US"/>
          </a:p>
        </p:txBody>
      </p:sp>
    </p:spTree>
    <p:extLst>
      <p:ext uri="{BB962C8B-B14F-4D97-AF65-F5344CB8AC3E}">
        <p14:creationId xmlns:p14="http://schemas.microsoft.com/office/powerpoint/2010/main" val="2376974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Jeremiah.weinstock@health.slu.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1E8F67-1670-4822-9191-2E3EC3BB38E9}"/>
              </a:ext>
            </a:extLst>
          </p:cNvPr>
          <p:cNvSpPr>
            <a:spLocks noGrp="1"/>
          </p:cNvSpPr>
          <p:nvPr>
            <p:ph type="ctrTitle"/>
          </p:nvPr>
        </p:nvSpPr>
        <p:spPr>
          <a:xfrm>
            <a:off x="6590662" y="4267832"/>
            <a:ext cx="4805996" cy="1297115"/>
          </a:xfrm>
        </p:spPr>
        <p:txBody>
          <a:bodyPr anchor="t">
            <a:normAutofit fontScale="90000"/>
          </a:bodyPr>
          <a:lstStyle/>
          <a:p>
            <a:pPr algn="l"/>
            <a:r>
              <a:rPr lang="en-US" sz="3600" b="1" dirty="0">
                <a:solidFill>
                  <a:schemeClr val="tx2"/>
                </a:solidFill>
                <a:latin typeface="Cambria" panose="02040503050406030204" pitchFamily="18" charset="0"/>
              </a:rPr>
              <a:t>Guilt and Shame in the Context of Gambling Disorder Treatment</a:t>
            </a:r>
            <a:br>
              <a:rPr lang="en-US" sz="3100" b="1" dirty="0">
                <a:solidFill>
                  <a:schemeClr val="tx2"/>
                </a:solidFill>
                <a:latin typeface="Cambria" panose="02040503050406030204" pitchFamily="18" charset="0"/>
              </a:rPr>
            </a:br>
            <a:br>
              <a:rPr lang="en-US" sz="3100" b="1" dirty="0">
                <a:solidFill>
                  <a:schemeClr val="tx2"/>
                </a:solidFill>
                <a:latin typeface="Cambria" panose="02040503050406030204" pitchFamily="18" charset="0"/>
              </a:rPr>
            </a:br>
            <a:r>
              <a:rPr lang="en-US" sz="2000" b="1" dirty="0">
                <a:solidFill>
                  <a:schemeClr val="tx2"/>
                </a:solidFill>
                <a:latin typeface="Cambria" panose="02040503050406030204" pitchFamily="18" charset="0"/>
              </a:rPr>
              <a:t>MCPGSA – 06/19/2024</a:t>
            </a:r>
            <a:endParaRPr lang="en-US" sz="3100" b="1" dirty="0">
              <a:solidFill>
                <a:schemeClr val="tx2"/>
              </a:solidFill>
              <a:latin typeface="Cambria" panose="02040503050406030204" pitchFamily="18" charset="0"/>
            </a:endParaRPr>
          </a:p>
        </p:txBody>
      </p:sp>
      <p:sp>
        <p:nvSpPr>
          <p:cNvPr id="3" name="Subtitle 2">
            <a:extLst>
              <a:ext uri="{FF2B5EF4-FFF2-40B4-BE49-F238E27FC236}">
                <a16:creationId xmlns:a16="http://schemas.microsoft.com/office/drawing/2014/main" id="{04450347-5328-4EC4-BF0E-0588BDEE330F}"/>
              </a:ext>
            </a:extLst>
          </p:cNvPr>
          <p:cNvSpPr>
            <a:spLocks noGrp="1"/>
          </p:cNvSpPr>
          <p:nvPr>
            <p:ph type="subTitle" idx="1"/>
          </p:nvPr>
        </p:nvSpPr>
        <p:spPr>
          <a:xfrm>
            <a:off x="6590966" y="3428999"/>
            <a:ext cx="4805691" cy="838831"/>
          </a:xfrm>
        </p:spPr>
        <p:txBody>
          <a:bodyPr anchor="b">
            <a:normAutofit/>
          </a:bodyPr>
          <a:lstStyle/>
          <a:p>
            <a:pPr algn="l"/>
            <a:endParaRPr lang="en-US" sz="2000" dirty="0">
              <a:solidFill>
                <a:schemeClr val="tx2"/>
              </a:solidFill>
              <a:latin typeface="Cambria" panose="02040503050406030204" pitchFamily="18" charset="0"/>
            </a:endParaRPr>
          </a:p>
          <a:p>
            <a:pPr algn="l"/>
            <a:r>
              <a:rPr lang="en-US" sz="2000" b="1" dirty="0">
                <a:solidFill>
                  <a:schemeClr val="tx2"/>
                </a:solidFill>
                <a:latin typeface="Cambria" panose="02040503050406030204" pitchFamily="18" charset="0"/>
              </a:rPr>
              <a:t>Jeremiah Weinstock, PhD</a:t>
            </a:r>
            <a:endParaRPr lang="en-US" sz="2000" b="1" baseline="30000" dirty="0">
              <a:solidFill>
                <a:schemeClr val="tx2"/>
              </a:solidFill>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70" y="3368481"/>
            <a:ext cx="4141760" cy="1035438"/>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4" descr="A pair of red dice&#10;&#10;Description automatically generated">
            <a:extLst>
              <a:ext uri="{FF2B5EF4-FFF2-40B4-BE49-F238E27FC236}">
                <a16:creationId xmlns:a16="http://schemas.microsoft.com/office/drawing/2014/main" id="{17606781-6320-6741-A406-8773FC81B67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7233715" y="744955"/>
            <a:ext cx="3519890" cy="2346593"/>
          </a:xfrm>
          <a:prstGeom prst="rect">
            <a:avLst/>
          </a:prstGeom>
          <a:effectLst/>
        </p:spPr>
      </p:pic>
    </p:spTree>
    <p:extLst>
      <p:ext uri="{BB962C8B-B14F-4D97-AF65-F5344CB8AC3E}">
        <p14:creationId xmlns:p14="http://schemas.microsoft.com/office/powerpoint/2010/main" val="186525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89486"/>
            <a:ext cx="2980765" cy="3279028"/>
          </a:xfrm>
          <a:solidFill>
            <a:schemeClr val="accent1">
              <a:lumMod val="50000"/>
            </a:schemeClr>
          </a:solidFill>
        </p:spPr>
        <p:txBody>
          <a:bodyPr>
            <a:normAutofit/>
          </a:bodyPr>
          <a:lstStyle/>
          <a:p>
            <a:r>
              <a:rPr lang="en-US" dirty="0">
                <a:solidFill>
                  <a:schemeClr val="bg1"/>
                </a:solidFill>
                <a:latin typeface="Cambria" panose="02040503050406030204" pitchFamily="18" charset="0"/>
                <a:ea typeface="Cambria" panose="02040503050406030204" pitchFamily="18" charset="0"/>
              </a:rPr>
              <a:t>The Experience of  Shame</a:t>
            </a:r>
          </a:p>
        </p:txBody>
      </p:sp>
      <p:sp>
        <p:nvSpPr>
          <p:cNvPr id="3" name="TextBox 2">
            <a:extLst>
              <a:ext uri="{FF2B5EF4-FFF2-40B4-BE49-F238E27FC236}">
                <a16:creationId xmlns:a16="http://schemas.microsoft.com/office/drawing/2014/main" id="{3E62E703-334E-DEB9-5FB9-7F62E8AE0B2B}"/>
              </a:ext>
            </a:extLst>
          </p:cNvPr>
          <p:cNvSpPr txBox="1"/>
          <p:nvPr/>
        </p:nvSpPr>
        <p:spPr>
          <a:xfrm>
            <a:off x="838199" y="5574269"/>
            <a:ext cx="2980765" cy="369332"/>
          </a:xfrm>
          <a:prstGeom prst="rect">
            <a:avLst/>
          </a:prstGeom>
          <a:noFill/>
        </p:spPr>
        <p:txBody>
          <a:bodyPr wrap="square" rtlCol="0">
            <a:spAutoFit/>
          </a:bodyPr>
          <a:lstStyle/>
          <a:p>
            <a:pPr algn="ct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graphicFrame>
        <p:nvGraphicFramePr>
          <p:cNvPr id="7" name="Diagram 6">
            <a:extLst>
              <a:ext uri="{FF2B5EF4-FFF2-40B4-BE49-F238E27FC236}">
                <a16:creationId xmlns:a16="http://schemas.microsoft.com/office/drawing/2014/main" id="{3D3C15A8-30A9-E746-2E58-A991DF28C015}"/>
              </a:ext>
            </a:extLst>
          </p:cNvPr>
          <p:cNvGraphicFramePr/>
          <p:nvPr>
            <p:extLst>
              <p:ext uri="{D42A27DB-BD31-4B8C-83A1-F6EECF244321}">
                <p14:modId xmlns:p14="http://schemas.microsoft.com/office/powerpoint/2010/main" val="1711538697"/>
              </p:ext>
            </p:extLst>
          </p:nvPr>
        </p:nvGraphicFramePr>
        <p:xfrm>
          <a:off x="3361765" y="94129"/>
          <a:ext cx="8830235" cy="6763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10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Different Types of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Three Types of Shame: </a:t>
            </a:r>
          </a:p>
          <a:p>
            <a:pPr marL="971550" lvl="1" indent="-514350">
              <a:buFont typeface="+mj-lt"/>
              <a:buAutoNum type="arabicPeriod"/>
            </a:pPr>
            <a:r>
              <a:rPr lang="en-US" b="1" dirty="0">
                <a:latin typeface="Cambria" panose="02040503050406030204" pitchFamily="18" charset="0"/>
                <a:ea typeface="Cambria" panose="02040503050406030204" pitchFamily="18" charset="0"/>
              </a:rPr>
              <a:t>Primary Adaptive Shame</a:t>
            </a:r>
          </a:p>
          <a:p>
            <a:pPr marL="971550" lvl="1" indent="-514350">
              <a:buFont typeface="+mj-lt"/>
              <a:buAutoNum type="arabicPeriod"/>
            </a:pPr>
            <a:r>
              <a:rPr lang="en-US" b="1" dirty="0">
                <a:latin typeface="Cambria" panose="02040503050406030204" pitchFamily="18" charset="0"/>
                <a:ea typeface="Cambria" panose="02040503050406030204" pitchFamily="18" charset="0"/>
              </a:rPr>
              <a:t>Primary Maladaptive Shame</a:t>
            </a:r>
          </a:p>
          <a:p>
            <a:pPr marL="971550" lvl="1" indent="-514350">
              <a:buFont typeface="+mj-lt"/>
              <a:buAutoNum type="arabicPeriod"/>
            </a:pPr>
            <a:r>
              <a:rPr lang="en-US" b="1" dirty="0">
                <a:latin typeface="Cambria" panose="02040503050406030204" pitchFamily="18" charset="0"/>
                <a:ea typeface="Cambria" panose="02040503050406030204" pitchFamily="18" charset="0"/>
              </a:rPr>
              <a:t>Secondary Shame</a:t>
            </a: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These are not mutually exclusive categories.  Individuals can experience multiple types of shame at the same time.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pic>
        <p:nvPicPr>
          <p:cNvPr id="4" name="Picture 3" descr="A cartoon of a person with a bag over their head&#10;&#10;Description automatically generated">
            <a:extLst>
              <a:ext uri="{FF2B5EF4-FFF2-40B4-BE49-F238E27FC236}">
                <a16:creationId xmlns:a16="http://schemas.microsoft.com/office/drawing/2014/main" id="{6A7CDD7B-342D-E981-2989-B693A53A2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906" y="2427582"/>
            <a:ext cx="3245224" cy="1997061"/>
          </a:xfrm>
          <a:prstGeom prst="rect">
            <a:avLst/>
          </a:prstGeom>
        </p:spPr>
      </p:pic>
    </p:spTree>
    <p:extLst>
      <p:ext uri="{BB962C8B-B14F-4D97-AF65-F5344CB8AC3E}">
        <p14:creationId xmlns:p14="http://schemas.microsoft.com/office/powerpoint/2010/main" val="88395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Defining Types of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Three Types of Shame: </a:t>
            </a:r>
          </a:p>
          <a:p>
            <a:pPr marL="971550" lvl="1" indent="-514350">
              <a:buFont typeface="+mj-lt"/>
              <a:buAutoNum type="arabicPeriod"/>
            </a:pPr>
            <a:r>
              <a:rPr lang="en-US" b="1" dirty="0">
                <a:latin typeface="Cambria" panose="02040503050406030204" pitchFamily="18" charset="0"/>
                <a:ea typeface="Cambria" panose="02040503050406030204" pitchFamily="18" charset="0"/>
              </a:rPr>
              <a:t>Primary Adaptive Shame</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Primary Maladaptive Shame</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Secondary Shame</a:t>
            </a: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Primary Adaptive Shame</a:t>
            </a:r>
          </a:p>
          <a:p>
            <a:pPr marL="0" indent="0">
              <a:buNone/>
            </a:pPr>
            <a:r>
              <a:rPr lang="en-US" dirty="0">
                <a:latin typeface="Cambria" panose="02040503050406030204" pitchFamily="18" charset="0"/>
                <a:ea typeface="Cambria" panose="02040503050406030204" pitchFamily="18" charset="0"/>
              </a:rPr>
              <a:t>Adaptive shame informs people that they have violated important standards or values and their social group’s norms.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4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Primary Adaptive Shame Example: </a:t>
            </a:r>
          </a:p>
          <a:p>
            <a:pPr marL="0" indent="0">
              <a:buNone/>
            </a:pPr>
            <a:r>
              <a:rPr lang="en-US" dirty="0">
                <a:latin typeface="Cambria" panose="02040503050406030204" pitchFamily="18" charset="0"/>
                <a:ea typeface="Cambria" panose="02040503050406030204" pitchFamily="18" charset="0"/>
              </a:rPr>
              <a:t>“Over the past six months, I withdrew $50,000 in my daughter’s college fund, and I lost it all gambling.  I am so ashamed of myself.”</a:t>
            </a:r>
          </a:p>
          <a:p>
            <a:pPr marL="0" indent="0">
              <a:buNone/>
            </a:pPr>
            <a:r>
              <a:rPr lang="en-US" dirty="0">
                <a:latin typeface="Cambria" panose="02040503050406030204" pitchFamily="18" charset="0"/>
                <a:ea typeface="Cambria" panose="02040503050406030204" pitchFamily="18" charset="0"/>
              </a:rPr>
              <a:t> </a:t>
            </a:r>
          </a:p>
          <a:p>
            <a:pPr marL="0" indent="0">
              <a:buNone/>
            </a:pPr>
            <a:r>
              <a:rPr lang="en-US" b="1" dirty="0">
                <a:latin typeface="Cambria" panose="02040503050406030204" pitchFamily="18" charset="0"/>
                <a:ea typeface="Cambria" panose="02040503050406030204" pitchFamily="18" charset="0"/>
              </a:rPr>
              <a:t>The act of gambling generates the shame for </a:t>
            </a:r>
            <a:r>
              <a:rPr lang="en-US" b="1" u="sng" dirty="0">
                <a:latin typeface="Cambria" panose="02040503050406030204" pitchFamily="18" charset="0"/>
                <a:ea typeface="Cambria" panose="02040503050406030204" pitchFamily="18" charset="0"/>
              </a:rPr>
              <a:t>violating</a:t>
            </a:r>
            <a:r>
              <a:rPr lang="en-US" b="1" dirty="0">
                <a:latin typeface="Cambria" panose="02040503050406030204" pitchFamily="18" charset="0"/>
                <a:ea typeface="Cambria" panose="02040503050406030204" pitchFamily="18" charset="0"/>
              </a:rPr>
              <a:t> social norms and trust that exists in </a:t>
            </a:r>
            <a:r>
              <a:rPr lang="en-US" b="1" u="sng" dirty="0">
                <a:latin typeface="Cambria" panose="02040503050406030204" pitchFamily="18" charset="0"/>
                <a:ea typeface="Cambria" panose="02040503050406030204" pitchFamily="18" charset="0"/>
              </a:rPr>
              <a:t>relationships</a:t>
            </a:r>
            <a:r>
              <a:rPr lang="en-US" b="1" dirty="0">
                <a:latin typeface="Cambria" panose="02040503050406030204" pitchFamily="18" charset="0"/>
                <a:ea typeface="Cambria" panose="02040503050406030204" pitchFamily="18" charset="0"/>
              </a:rPr>
              <a:t>. </a:t>
            </a: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93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What happens next when the following occurs? </a:t>
            </a:r>
          </a:p>
          <a:p>
            <a:pPr marL="971550" lvl="1" indent="-514350">
              <a:buFont typeface="+mj-lt"/>
              <a:buAutoNum type="arabicPeriod"/>
            </a:pPr>
            <a:r>
              <a:rPr lang="en-US" dirty="0">
                <a:latin typeface="Cambria" panose="02040503050406030204" pitchFamily="18" charset="0"/>
                <a:ea typeface="Cambria" panose="02040503050406030204" pitchFamily="18" charset="0"/>
              </a:rPr>
              <a:t>The individual with a gambling problem has been drinking heavily (potentially intoxicated).</a:t>
            </a:r>
          </a:p>
          <a:p>
            <a:pPr marL="971550" lvl="1" indent="-514350">
              <a:buFont typeface="+mj-lt"/>
              <a:buAutoNum type="arabicPeriod"/>
            </a:pPr>
            <a:r>
              <a:rPr lang="en-US" dirty="0">
                <a:latin typeface="Cambria" panose="02040503050406030204" pitchFamily="18" charset="0"/>
                <a:ea typeface="Cambria" panose="02040503050406030204" pitchFamily="18" charset="0"/>
              </a:rPr>
              <a:t>Others discover the gambling problem and the full extent of financial harm. “The ‘great’ lie is over.”</a:t>
            </a:r>
          </a:p>
          <a:p>
            <a:pPr marL="971550" lvl="1" indent="-514350">
              <a:buFont typeface="+mj-lt"/>
              <a:buAutoNum type="arabicPeriod"/>
            </a:pPr>
            <a:r>
              <a:rPr lang="en-US" dirty="0">
                <a:latin typeface="Cambria" panose="02040503050406030204" pitchFamily="18" charset="0"/>
                <a:ea typeface="Cambria" panose="02040503050406030204" pitchFamily="18" charset="0"/>
              </a:rPr>
              <a:t>The individual has a history of making impulsive decisions.</a:t>
            </a:r>
          </a:p>
          <a:p>
            <a:pPr marL="971550" lvl="1" indent="-514350">
              <a:buFont typeface="+mj-lt"/>
              <a:buAutoNum type="arabicPeriod"/>
            </a:pPr>
            <a:r>
              <a:rPr lang="en-US" dirty="0">
                <a:latin typeface="Cambria" panose="02040503050406030204" pitchFamily="18" charset="0"/>
                <a:ea typeface="Cambria" panose="02040503050406030204" pitchFamily="18" charset="0"/>
              </a:rPr>
              <a:t>Access to lethal means.</a:t>
            </a: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Acute risk for suicide increases dramatically!</a:t>
            </a:r>
          </a:p>
          <a:p>
            <a:pPr marL="457200" lvl="1" indent="0">
              <a:buNone/>
            </a:pPr>
            <a:endParaRPr lang="en-US"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12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pPr algn="ctr"/>
            <a:r>
              <a:rPr lang="en-US" dirty="0">
                <a:solidFill>
                  <a:schemeClr val="bg1"/>
                </a:solidFill>
                <a:latin typeface="Cambria" panose="02040503050406030204" pitchFamily="18" charset="0"/>
                <a:ea typeface="Cambria" panose="02040503050406030204" pitchFamily="18" charset="0"/>
              </a:rPr>
              <a:t>Acute Episode of Risk</a:t>
            </a:r>
            <a:r>
              <a:rPr lang="en-US" dirty="0">
                <a:solidFill>
                  <a:schemeClr val="bg1"/>
                </a:solidFill>
              </a:rPr>
              <a:t> for Suicide</a:t>
            </a:r>
            <a:endParaRPr lang="en-US" dirty="0">
              <a:solidFill>
                <a:schemeClr val="bg1"/>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49A7AFB-AFA1-B936-F03B-42C9841F48DF}"/>
              </a:ext>
            </a:extLst>
          </p:cNvPr>
          <p:cNvSpPr>
            <a:spLocks noGrp="1"/>
          </p:cNvSpPr>
          <p:nvPr>
            <p:ph idx="1"/>
          </p:nvPr>
        </p:nvSpPr>
        <p:spPr/>
        <p:txBody>
          <a:bodyPr>
            <a:normAutofit/>
          </a:bodyPr>
          <a:lstStyle/>
          <a:p>
            <a:r>
              <a:rPr lang="en-US" sz="3200" dirty="0"/>
              <a:t>From the decision to die to a suicide attempt: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42220A6-A542-678E-FE90-E7ACC7AA8712}"/>
              </a:ext>
            </a:extLst>
          </p:cNvPr>
          <p:cNvSpPr txBox="1"/>
          <p:nvPr/>
        </p:nvSpPr>
        <p:spPr>
          <a:xfrm>
            <a:off x="8511988" y="6387353"/>
            <a:ext cx="2956112" cy="369332"/>
          </a:xfrm>
          <a:prstGeom prst="rect">
            <a:avLst/>
          </a:prstGeom>
          <a:noFill/>
        </p:spPr>
        <p:txBody>
          <a:bodyPr wrap="square" rtlCol="0">
            <a:spAutoFit/>
          </a:bodyPr>
          <a:lstStyle/>
          <a:p>
            <a:pPr algn="r"/>
            <a:r>
              <a:rPr lang="en-US" dirty="0" err="1">
                <a:latin typeface="Cambria" panose="02040503050406030204" pitchFamily="18" charset="0"/>
                <a:ea typeface="Cambria" panose="02040503050406030204" pitchFamily="18" charset="0"/>
              </a:rPr>
              <a:t>Paashaus</a:t>
            </a:r>
            <a:r>
              <a:rPr lang="en-US" dirty="0">
                <a:latin typeface="Cambria" panose="02040503050406030204" pitchFamily="18" charset="0"/>
                <a:ea typeface="Cambria" panose="02040503050406030204" pitchFamily="18" charset="0"/>
              </a:rPr>
              <a:t> et al. (2021)</a:t>
            </a:r>
          </a:p>
        </p:txBody>
      </p:sp>
      <p:pic>
        <p:nvPicPr>
          <p:cNvPr id="9" name="Picture 8">
            <a:extLst>
              <a:ext uri="{FF2B5EF4-FFF2-40B4-BE49-F238E27FC236}">
                <a16:creationId xmlns:a16="http://schemas.microsoft.com/office/drawing/2014/main" id="{8554E96F-795F-CF7C-0824-7C4A388756A2}"/>
              </a:ext>
            </a:extLst>
          </p:cNvPr>
          <p:cNvPicPr>
            <a:picLocks noChangeAspect="1"/>
          </p:cNvPicPr>
          <p:nvPr/>
        </p:nvPicPr>
        <p:blipFill>
          <a:blip r:embed="rId3"/>
          <a:stretch>
            <a:fillRect/>
          </a:stretch>
        </p:blipFill>
        <p:spPr>
          <a:xfrm>
            <a:off x="838200" y="3110333"/>
            <a:ext cx="1943100" cy="2114550"/>
          </a:xfrm>
          <a:prstGeom prst="rect">
            <a:avLst/>
          </a:prstGeom>
        </p:spPr>
      </p:pic>
      <p:pic>
        <p:nvPicPr>
          <p:cNvPr id="11" name="Picture 10">
            <a:extLst>
              <a:ext uri="{FF2B5EF4-FFF2-40B4-BE49-F238E27FC236}">
                <a16:creationId xmlns:a16="http://schemas.microsoft.com/office/drawing/2014/main" id="{985EA0CD-A52F-5151-2C1F-09443F962F55}"/>
              </a:ext>
            </a:extLst>
          </p:cNvPr>
          <p:cNvPicPr>
            <a:picLocks noChangeAspect="1"/>
          </p:cNvPicPr>
          <p:nvPr/>
        </p:nvPicPr>
        <p:blipFill>
          <a:blip r:embed="rId4"/>
          <a:stretch>
            <a:fillRect/>
          </a:stretch>
        </p:blipFill>
        <p:spPr>
          <a:xfrm>
            <a:off x="4979054" y="3243683"/>
            <a:ext cx="1762125" cy="1981200"/>
          </a:xfrm>
          <a:prstGeom prst="rect">
            <a:avLst/>
          </a:prstGeom>
        </p:spPr>
      </p:pic>
      <p:pic>
        <p:nvPicPr>
          <p:cNvPr id="13" name="Picture 12">
            <a:extLst>
              <a:ext uri="{FF2B5EF4-FFF2-40B4-BE49-F238E27FC236}">
                <a16:creationId xmlns:a16="http://schemas.microsoft.com/office/drawing/2014/main" id="{999F1273-7AE8-9CCE-1BC7-FB590DA0C55B}"/>
              </a:ext>
            </a:extLst>
          </p:cNvPr>
          <p:cNvPicPr>
            <a:picLocks noChangeAspect="1"/>
          </p:cNvPicPr>
          <p:nvPr/>
        </p:nvPicPr>
        <p:blipFill>
          <a:blip r:embed="rId5"/>
          <a:stretch>
            <a:fillRect/>
          </a:stretch>
        </p:blipFill>
        <p:spPr>
          <a:xfrm>
            <a:off x="8523194" y="3243683"/>
            <a:ext cx="1813112" cy="1917916"/>
          </a:xfrm>
          <a:prstGeom prst="rect">
            <a:avLst/>
          </a:prstGeom>
        </p:spPr>
      </p:pic>
      <p:sp>
        <p:nvSpPr>
          <p:cNvPr id="14" name="TextBox 13">
            <a:extLst>
              <a:ext uri="{FF2B5EF4-FFF2-40B4-BE49-F238E27FC236}">
                <a16:creationId xmlns:a16="http://schemas.microsoft.com/office/drawing/2014/main" id="{2FCD0284-2B55-E7A4-F005-B06C4B612909}"/>
              </a:ext>
            </a:extLst>
          </p:cNvPr>
          <p:cNvSpPr txBox="1"/>
          <p:nvPr/>
        </p:nvSpPr>
        <p:spPr>
          <a:xfrm>
            <a:off x="1144120" y="5383464"/>
            <a:ext cx="1331259"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36%</a:t>
            </a:r>
          </a:p>
        </p:txBody>
      </p:sp>
      <p:sp>
        <p:nvSpPr>
          <p:cNvPr id="15" name="TextBox 14">
            <a:extLst>
              <a:ext uri="{FF2B5EF4-FFF2-40B4-BE49-F238E27FC236}">
                <a16:creationId xmlns:a16="http://schemas.microsoft.com/office/drawing/2014/main" id="{77B21DE2-E700-14CA-DBCF-C8A4D9B93049}"/>
              </a:ext>
            </a:extLst>
          </p:cNvPr>
          <p:cNvSpPr txBox="1"/>
          <p:nvPr/>
        </p:nvSpPr>
        <p:spPr>
          <a:xfrm>
            <a:off x="5194486" y="5383464"/>
            <a:ext cx="1331259"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44%</a:t>
            </a:r>
          </a:p>
        </p:txBody>
      </p:sp>
      <p:sp>
        <p:nvSpPr>
          <p:cNvPr id="16" name="TextBox 15">
            <a:extLst>
              <a:ext uri="{FF2B5EF4-FFF2-40B4-BE49-F238E27FC236}">
                <a16:creationId xmlns:a16="http://schemas.microsoft.com/office/drawing/2014/main" id="{A4E61829-E617-AA37-D7EC-A25E48C16FDF}"/>
              </a:ext>
            </a:extLst>
          </p:cNvPr>
          <p:cNvSpPr txBox="1"/>
          <p:nvPr/>
        </p:nvSpPr>
        <p:spPr>
          <a:xfrm>
            <a:off x="8764120" y="5383464"/>
            <a:ext cx="1331259"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73%</a:t>
            </a:r>
          </a:p>
        </p:txBody>
      </p:sp>
    </p:spTree>
    <p:extLst>
      <p:ext uri="{BB962C8B-B14F-4D97-AF65-F5344CB8AC3E}">
        <p14:creationId xmlns:p14="http://schemas.microsoft.com/office/powerpoint/2010/main" val="40538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Primary Adaptive Shame Example: </a:t>
            </a:r>
          </a:p>
          <a:p>
            <a:pPr lvl="1"/>
            <a:r>
              <a:rPr lang="en-US" sz="2800" dirty="0">
                <a:latin typeface="Cambria" panose="02040503050406030204" pitchFamily="18" charset="0"/>
                <a:ea typeface="Cambria" panose="02040503050406030204" pitchFamily="18" charset="0"/>
              </a:rPr>
              <a:t>Shame in this instance can also be expressed as </a:t>
            </a:r>
            <a:r>
              <a:rPr lang="en-US" sz="2800" b="1" u="sng" dirty="0">
                <a:latin typeface="Cambria" panose="02040503050406030204" pitchFamily="18" charset="0"/>
                <a:ea typeface="Cambria" panose="02040503050406030204" pitchFamily="18" charset="0"/>
              </a:rPr>
              <a:t>outwardly directed anger</a:t>
            </a:r>
            <a:r>
              <a:rPr lang="en-US" sz="2800" dirty="0">
                <a:latin typeface="Cambria" panose="02040503050406030204" pitchFamily="18" charset="0"/>
                <a:ea typeface="Cambria" panose="02040503050406030204" pitchFamily="18" charset="0"/>
              </a:rPr>
              <a:t>. </a:t>
            </a: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“The casino knows I have a gambling problem. Yet, they are trying to be my best friend. They keep sending me offers for “risk-free bets” and other comps to get me to gambling again.  It’s just criminal!  I can’t believe they get away with this stuff! This is what’s wrong with America today! People can do whatever they want, even it hurts other people….. It’s all in the name of the almighty dollar!”</a:t>
            </a:r>
          </a:p>
          <a:p>
            <a:pPr marL="457200" lvl="1" indent="0">
              <a:buNone/>
            </a:pPr>
            <a:endParaRPr lang="en-US" sz="3200"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a:p>
            <a:pPr marL="0" indent="0">
              <a:buNone/>
            </a:pPr>
            <a:endParaRPr lang="en-US"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25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7007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Three Types of Shame: </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Primary Adaptive Shame</a:t>
            </a:r>
          </a:p>
          <a:p>
            <a:pPr marL="971550" lvl="1" indent="-514350">
              <a:buFont typeface="+mj-lt"/>
              <a:buAutoNum type="arabicPeriod"/>
            </a:pPr>
            <a:r>
              <a:rPr lang="en-US" b="1" dirty="0">
                <a:latin typeface="Cambria" panose="02040503050406030204" pitchFamily="18" charset="0"/>
                <a:ea typeface="Cambria" panose="02040503050406030204" pitchFamily="18" charset="0"/>
              </a:rPr>
              <a:t>Primary Maladaptive Shame</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Secondary Shame</a:t>
            </a: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Primary Maladaptive Shame</a:t>
            </a:r>
          </a:p>
          <a:p>
            <a:pPr marL="0" indent="0">
              <a:buNone/>
            </a:pPr>
            <a:r>
              <a:rPr lang="en-US" dirty="0">
                <a:latin typeface="Cambria" panose="02040503050406030204" pitchFamily="18" charset="0"/>
                <a:ea typeface="Cambria" panose="02040503050406030204" pitchFamily="18" charset="0"/>
              </a:rPr>
              <a:t>An enduring part of a person’s experience that influences their whole personality and forms the undercurrent of experience. </a:t>
            </a:r>
          </a:p>
          <a:p>
            <a:pPr marL="0" indent="0">
              <a:buNone/>
            </a:pPr>
            <a:endParaRPr lang="en-US" b="1" dirty="0">
              <a:solidFill>
                <a:srgbClr val="C00000"/>
              </a:solidFill>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324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7007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Primary Maladaptive Shame</a:t>
            </a:r>
          </a:p>
          <a:p>
            <a:pPr marL="0" indent="0">
              <a:buNone/>
            </a:pPr>
            <a:r>
              <a:rPr lang="en-US" dirty="0">
                <a:latin typeface="Cambria" panose="02040503050406030204" pitchFamily="18" charset="0"/>
                <a:ea typeface="Cambria" panose="02040503050406030204" pitchFamily="18" charset="0"/>
              </a:rPr>
              <a:t>Early experiences of being ignored, invalidated, ridiculed, and rejected, as well as experiences of abuse and neglect, generally lead to the development of a core sense of self as flawed, defective, worthless, not mattering, and unlovable.</a:t>
            </a:r>
          </a:p>
          <a:p>
            <a:pPr marL="0" indent="0">
              <a:buNone/>
            </a:pPr>
            <a:endParaRPr lang="en-US" b="1" dirty="0">
              <a:solidFill>
                <a:srgbClr val="C00000"/>
              </a:solidFill>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pic>
        <p:nvPicPr>
          <p:cNvPr id="10" name="Picture 9" descr="A white cartoon character on a black background&#10;&#10;Description automatically generated">
            <a:extLst>
              <a:ext uri="{FF2B5EF4-FFF2-40B4-BE49-F238E27FC236}">
                <a16:creationId xmlns:a16="http://schemas.microsoft.com/office/drawing/2014/main" id="{39B0CF1B-2C62-9E22-143E-387E2385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9188" y="3792826"/>
            <a:ext cx="2384612" cy="2384612"/>
          </a:xfrm>
          <a:prstGeom prst="rect">
            <a:avLst/>
          </a:prstGeom>
        </p:spPr>
      </p:pic>
    </p:spTree>
    <p:extLst>
      <p:ext uri="{BB962C8B-B14F-4D97-AF65-F5344CB8AC3E}">
        <p14:creationId xmlns:p14="http://schemas.microsoft.com/office/powerpoint/2010/main" val="117346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Primary Maladaptive Shame Example: </a:t>
            </a:r>
          </a:p>
          <a:p>
            <a:pPr marL="0" indent="0">
              <a:buNone/>
            </a:pPr>
            <a:r>
              <a:rPr lang="en-US" dirty="0">
                <a:latin typeface="Cambria" panose="02040503050406030204" pitchFamily="18" charset="0"/>
                <a:ea typeface="Cambria" panose="02040503050406030204" pitchFamily="18" charset="0"/>
              </a:rPr>
              <a:t>“I gamble because when I am at the casino, I can forget everything. And if I win, I feel special!!  It’s the only place where I have a chance of feeling good about myself.”</a:t>
            </a:r>
          </a:p>
          <a:p>
            <a:pPr marL="0" indent="0">
              <a:buNone/>
            </a:pPr>
            <a:r>
              <a:rPr lang="en-US" dirty="0">
                <a:latin typeface="Cambria" panose="02040503050406030204" pitchFamily="18" charset="0"/>
                <a:ea typeface="Cambria" panose="02040503050406030204" pitchFamily="18" charset="0"/>
              </a:rPr>
              <a:t> </a:t>
            </a:r>
          </a:p>
          <a:p>
            <a:pPr marL="0" indent="0">
              <a:buNone/>
            </a:pPr>
            <a:r>
              <a:rPr lang="en-US" b="1" dirty="0">
                <a:latin typeface="Cambria" panose="02040503050406030204" pitchFamily="18" charset="0"/>
                <a:ea typeface="Cambria" panose="02040503050406030204" pitchFamily="18" charset="0"/>
              </a:rPr>
              <a:t>The act of gambling is about the avoidance of the feeling of shame. </a:t>
            </a:r>
          </a:p>
          <a:p>
            <a:pPr marL="0" indent="0">
              <a:buNone/>
            </a:pPr>
            <a:endParaRPr lang="en-US"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31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rPr>
              <a:t>Workshop Goals</a:t>
            </a:r>
          </a:p>
        </p:txBody>
      </p:sp>
      <p:sp>
        <p:nvSpPr>
          <p:cNvPr id="3" name="Content Placeholder 2"/>
          <p:cNvSpPr>
            <a:spLocks noGrp="1"/>
          </p:cNvSpPr>
          <p:nvPr>
            <p:ph idx="1"/>
          </p:nvPr>
        </p:nvSpPr>
        <p:spPr>
          <a:xfrm>
            <a:off x="838200" y="1938712"/>
            <a:ext cx="10515600" cy="4351338"/>
          </a:xfrm>
        </p:spPr>
        <p:txBody>
          <a:bodyPr>
            <a:normAutofit/>
          </a:bodyPr>
          <a:lstStyle/>
          <a:p>
            <a:pPr marL="514350" lvl="0" indent="-514350">
              <a:buAutoNum type="arabicPeriod"/>
            </a:pPr>
            <a:r>
              <a:rPr lang="en-US" sz="3000" dirty="0"/>
              <a:t>Define guilt and shame and differentiate these negative emotional experiences as they relate to gambling disorder. </a:t>
            </a:r>
          </a:p>
          <a:p>
            <a:pPr marL="514350" lvl="0" indent="-514350">
              <a:buAutoNum type="arabicPeriod"/>
            </a:pPr>
            <a:endParaRPr lang="en-US" sz="3000" dirty="0"/>
          </a:p>
          <a:p>
            <a:pPr marL="514350" lvl="0" indent="-514350">
              <a:buAutoNum type="arabicPeriod"/>
            </a:pPr>
            <a:r>
              <a:rPr lang="en-US" sz="3000" dirty="0"/>
              <a:t>Discuss how shame is associated with stigma and may be a barrier to treatment engagement. </a:t>
            </a:r>
          </a:p>
          <a:p>
            <a:pPr marL="514350" lvl="0" indent="-514350">
              <a:buAutoNum type="arabicPeriod"/>
            </a:pPr>
            <a:endParaRPr lang="en-US" sz="3000" dirty="0"/>
          </a:p>
          <a:p>
            <a:pPr marL="514350" lvl="0" indent="-514350">
              <a:buAutoNum type="arabicPeriod"/>
            </a:pPr>
            <a:r>
              <a:rPr lang="en-US" sz="3000" dirty="0"/>
              <a:t>Identify methods to assess guilt and shame and how results of this assessment can guide gambling disorder treatment.</a:t>
            </a:r>
          </a:p>
        </p:txBody>
      </p:sp>
    </p:spTree>
    <p:extLst>
      <p:ext uri="{BB962C8B-B14F-4D97-AF65-F5344CB8AC3E}">
        <p14:creationId xmlns:p14="http://schemas.microsoft.com/office/powerpoint/2010/main" val="296931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Three Types of Shame: </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Primary Adaptive Shame</a:t>
            </a:r>
          </a:p>
          <a:p>
            <a:pPr marL="971550" lvl="1" indent="-514350">
              <a:buFont typeface="+mj-lt"/>
              <a:buAutoNum type="arabicPeriod"/>
            </a:pPr>
            <a:r>
              <a:rPr lang="en-US" b="1" dirty="0">
                <a:solidFill>
                  <a:schemeClr val="bg1">
                    <a:lumMod val="65000"/>
                  </a:schemeClr>
                </a:solidFill>
                <a:latin typeface="Cambria" panose="02040503050406030204" pitchFamily="18" charset="0"/>
                <a:ea typeface="Cambria" panose="02040503050406030204" pitchFamily="18" charset="0"/>
              </a:rPr>
              <a:t>Primary Maladaptive Shame</a:t>
            </a:r>
          </a:p>
          <a:p>
            <a:pPr marL="971550" lvl="1" indent="-514350">
              <a:buFont typeface="+mj-lt"/>
              <a:buAutoNum type="arabicPeriod"/>
            </a:pPr>
            <a:r>
              <a:rPr lang="en-US" b="1" dirty="0">
                <a:latin typeface="Cambria" panose="02040503050406030204" pitchFamily="18" charset="0"/>
                <a:ea typeface="Cambria" panose="02040503050406030204" pitchFamily="18" charset="0"/>
              </a:rPr>
              <a:t>Secondary Shame</a:t>
            </a:r>
          </a:p>
          <a:p>
            <a:pPr marL="0" indent="0">
              <a:buNone/>
            </a:pPr>
            <a:endParaRPr lang="en-US" b="1"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Secondary Shame</a:t>
            </a:r>
          </a:p>
          <a:p>
            <a:pPr marL="0" indent="0">
              <a:buNone/>
            </a:pPr>
            <a:r>
              <a:rPr lang="en-US" dirty="0">
                <a:latin typeface="Cambria" panose="02040503050406030204" pitchFamily="18" charset="0"/>
                <a:ea typeface="Cambria" panose="02040503050406030204" pitchFamily="18" charset="0"/>
              </a:rPr>
              <a:t>A person’s emotional reaction to another (primary) emotion, such as when one feels ashamed of one’s sadness or anger. </a:t>
            </a:r>
            <a:endParaRPr lang="en-US"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4773706" y="6308209"/>
            <a:ext cx="6580094"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 Mathews &amp; </a:t>
            </a:r>
            <a:r>
              <a:rPr lang="en-US" sz="1800" b="0" i="0" u="none" strike="noStrike" baseline="0" dirty="0" err="1">
                <a:latin typeface="Cambria" panose="02040503050406030204" pitchFamily="18" charset="0"/>
                <a:ea typeface="Cambria" panose="02040503050406030204" pitchFamily="18" charset="0"/>
              </a:rPr>
              <a:t>Volberg</a:t>
            </a:r>
            <a:r>
              <a:rPr lang="en-US" sz="1800" b="0" i="0" u="none" strike="noStrike" baseline="0" dirty="0">
                <a:latin typeface="Cambria" panose="02040503050406030204" pitchFamily="18" charset="0"/>
                <a:ea typeface="Cambria" panose="02040503050406030204" pitchFamily="18" charset="0"/>
              </a:rPr>
              <a:t> (2013); Soto et al. (2011)</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38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b="1" dirty="0">
                <a:latin typeface="Cambria" panose="02040503050406030204" pitchFamily="18" charset="0"/>
                <a:ea typeface="Cambria" panose="02040503050406030204" pitchFamily="18" charset="0"/>
              </a:rPr>
              <a:t>Secondary Shame Example: </a:t>
            </a:r>
          </a:p>
          <a:p>
            <a:pPr marL="0" indent="0">
              <a:buNone/>
            </a:pPr>
            <a:r>
              <a:rPr lang="en-US" dirty="0">
                <a:latin typeface="Cambria" panose="02040503050406030204" pitchFamily="18" charset="0"/>
                <a:ea typeface="Cambria" panose="02040503050406030204" pitchFamily="18" charset="0"/>
              </a:rPr>
              <a:t>“I am so depressed and lonely. I am ashamed I am such a mess.  I should have my act together!  I gamble when I am lonely, I go to the casino to manage my depression.  It’s a place to be social without having to be social. I am so ashamed of my depression though, I don’t know what else to do but gamble…”</a:t>
            </a:r>
          </a:p>
          <a:p>
            <a:pPr marL="0" indent="0">
              <a:buNone/>
            </a:pPr>
            <a:r>
              <a:rPr lang="en-US" dirty="0">
                <a:latin typeface="Cambria" panose="02040503050406030204" pitchFamily="18" charset="0"/>
                <a:ea typeface="Cambria" panose="02040503050406030204" pitchFamily="18" charset="0"/>
              </a:rPr>
              <a:t> </a:t>
            </a:r>
          </a:p>
          <a:p>
            <a:pPr marL="0" indent="0">
              <a:buNone/>
            </a:pPr>
            <a:r>
              <a:rPr lang="en-US" b="1" dirty="0">
                <a:latin typeface="Cambria" panose="02040503050406030204" pitchFamily="18" charset="0"/>
                <a:ea typeface="Cambria" panose="02040503050406030204" pitchFamily="18" charset="0"/>
              </a:rPr>
              <a:t>The act of gambling is a coping mechanism for feelings of depression and loneliness.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87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Conceptualizing Gambling and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lvl="1" indent="0">
              <a:buNone/>
            </a:pPr>
            <a:r>
              <a:rPr lang="en-US" sz="3200" b="1" dirty="0">
                <a:latin typeface="Cambria" panose="02040503050406030204" pitchFamily="18" charset="0"/>
                <a:ea typeface="Cambria" panose="02040503050406030204" pitchFamily="18" charset="0"/>
              </a:rPr>
              <a:t>Two primary relationships between gambling and shame: </a:t>
            </a:r>
          </a:p>
          <a:p>
            <a:pPr marL="914400" lvl="2" indent="-457200">
              <a:buFont typeface="+mj-lt"/>
              <a:buAutoNum type="arabicPeriod"/>
            </a:pPr>
            <a:r>
              <a:rPr lang="en-US" sz="3200" dirty="0">
                <a:latin typeface="Cambria" panose="02040503050406030204" pitchFamily="18" charset="0"/>
                <a:ea typeface="Cambria" panose="02040503050406030204" pitchFamily="18" charset="0"/>
              </a:rPr>
              <a:t>The act of gambling generates shame due to violation of norms/trust.</a:t>
            </a:r>
          </a:p>
          <a:p>
            <a:pPr marL="914400" lvl="2" indent="-457200">
              <a:buFont typeface="+mj-lt"/>
              <a:buAutoNum type="arabicPeriod"/>
            </a:pPr>
            <a:r>
              <a:rPr lang="en-US" sz="3200" dirty="0">
                <a:latin typeface="Cambria" panose="02040503050406030204" pitchFamily="18" charset="0"/>
                <a:ea typeface="Cambria" panose="02040503050406030204" pitchFamily="18" charset="0"/>
              </a:rPr>
              <a:t>The act of gambling alleviates (temporarily) feelings of shame.</a:t>
            </a:r>
          </a:p>
          <a:p>
            <a:pPr marL="0" lvl="1" indent="0">
              <a:buNone/>
            </a:pPr>
            <a:endParaRPr lang="en-US" sz="3200" dirty="0">
              <a:latin typeface="Cambria" panose="02040503050406030204" pitchFamily="18" charset="0"/>
              <a:ea typeface="Cambria" panose="02040503050406030204" pitchFamily="18" charset="0"/>
            </a:endParaRPr>
          </a:p>
          <a:p>
            <a:pPr marL="0" lvl="1" indent="0">
              <a:buNone/>
            </a:pPr>
            <a:r>
              <a:rPr lang="en-US" sz="3200" b="1" dirty="0">
                <a:latin typeface="Cambria" panose="02040503050406030204" pitchFamily="18" charset="0"/>
                <a:ea typeface="Cambria" panose="02040503050406030204" pitchFamily="18" charset="0"/>
              </a:rPr>
              <a:t>Ask yourself, does culture play a role in the client’s experience of shame? </a:t>
            </a:r>
          </a:p>
          <a:p>
            <a:pPr marL="457200" lvl="2" indent="0">
              <a:buNone/>
            </a:pPr>
            <a:endParaRPr lang="en-US" sz="2800"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dirty="0">
                <a:latin typeface="Cambria" panose="02040503050406030204" pitchFamily="18" charset="0"/>
                <a:ea typeface="Cambria" panose="02040503050406030204" pitchFamily="18" charset="0"/>
              </a:rPr>
              <a:t>Greenberg (2024)</a:t>
            </a:r>
          </a:p>
        </p:txBody>
      </p:sp>
    </p:spTree>
    <p:extLst>
      <p:ext uri="{BB962C8B-B14F-4D97-AF65-F5344CB8AC3E}">
        <p14:creationId xmlns:p14="http://schemas.microsoft.com/office/powerpoint/2010/main" val="16390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Treatment Approaches for Guilt and Shame</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solidFill>
                  <a:srgbClr val="000000"/>
                </a:solidFill>
                <a:latin typeface="STIX-Regular"/>
              </a:rPr>
              <a:t>Greenberg (2024)</a:t>
            </a:r>
            <a:r>
              <a:rPr lang="en-US"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B7BC9005-243F-B952-7CC4-06D86A0930FE}"/>
              </a:ext>
            </a:extLst>
          </p:cNvPr>
          <p:cNvSpPr txBox="1"/>
          <p:nvPr/>
        </p:nvSpPr>
        <p:spPr>
          <a:xfrm>
            <a:off x="1021976" y="3007996"/>
            <a:ext cx="4961965" cy="1077218"/>
          </a:xfrm>
          <a:prstGeom prst="rect">
            <a:avLst/>
          </a:prstGeom>
          <a:solidFill>
            <a:schemeClr val="accent2"/>
          </a:solidFill>
        </p:spPr>
        <p:txBody>
          <a:bodyPr wrap="square" rtlCol="0">
            <a:spAutoFit/>
          </a:bodyPr>
          <a:lstStyle/>
          <a:p>
            <a:r>
              <a:rPr lang="en-US" sz="3200" b="1" dirty="0">
                <a:solidFill>
                  <a:schemeClr val="bg1"/>
                </a:solidFill>
                <a:latin typeface="Cambria" panose="02040503050406030204" pitchFamily="18" charset="0"/>
                <a:ea typeface="Cambria" panose="02040503050406030204" pitchFamily="18" charset="0"/>
              </a:rPr>
              <a:t>Assess to identify and label the client’s feelings.</a:t>
            </a:r>
          </a:p>
        </p:txBody>
      </p:sp>
      <p:sp>
        <p:nvSpPr>
          <p:cNvPr id="9" name="TextBox 8">
            <a:extLst>
              <a:ext uri="{FF2B5EF4-FFF2-40B4-BE49-F238E27FC236}">
                <a16:creationId xmlns:a16="http://schemas.microsoft.com/office/drawing/2014/main" id="{6F9F2CE9-6D0E-3310-95FA-3785F34A505E}"/>
              </a:ext>
            </a:extLst>
          </p:cNvPr>
          <p:cNvSpPr txBox="1"/>
          <p:nvPr/>
        </p:nvSpPr>
        <p:spPr>
          <a:xfrm>
            <a:off x="4549586" y="4515142"/>
            <a:ext cx="6804213" cy="1569660"/>
          </a:xfrm>
          <a:prstGeom prst="rect">
            <a:avLst/>
          </a:prstGeom>
          <a:solidFill>
            <a:srgbClr val="0070C0"/>
          </a:solidFill>
        </p:spPr>
        <p:txBody>
          <a:bodyPr wrap="square" rtlCol="0">
            <a:spAutoFit/>
          </a:bodyPr>
          <a:lstStyle/>
          <a:p>
            <a:r>
              <a:rPr lang="en-US" sz="3200" b="1" dirty="0">
                <a:solidFill>
                  <a:schemeClr val="bg1"/>
                </a:solidFill>
                <a:latin typeface="Cambria" panose="02040503050406030204" pitchFamily="18" charset="0"/>
                <a:ea typeface="Cambria" panose="02040503050406030204" pitchFamily="18" charset="0"/>
              </a:rPr>
              <a:t>Guilt?</a:t>
            </a:r>
          </a:p>
          <a:p>
            <a:r>
              <a:rPr lang="en-US" sz="3200" b="1" dirty="0">
                <a:solidFill>
                  <a:schemeClr val="bg1"/>
                </a:solidFill>
                <a:latin typeface="Cambria" panose="02040503050406030204" pitchFamily="18" charset="0"/>
                <a:ea typeface="Cambria" panose="02040503050406030204" pitchFamily="18" charset="0"/>
              </a:rPr>
              <a:t>Shame masked as outward anger?</a:t>
            </a:r>
          </a:p>
          <a:p>
            <a:r>
              <a:rPr lang="en-US" sz="3200" b="1" dirty="0">
                <a:solidFill>
                  <a:schemeClr val="bg1"/>
                </a:solidFill>
                <a:latin typeface="Cambria" panose="02040503050406030204" pitchFamily="18" charset="0"/>
                <a:ea typeface="Cambria" panose="02040503050406030204" pitchFamily="18" charset="0"/>
              </a:rPr>
              <a:t>Shame? – What type of shame?</a:t>
            </a:r>
          </a:p>
        </p:txBody>
      </p:sp>
      <p:sp>
        <p:nvSpPr>
          <p:cNvPr id="10" name="Freeform: Shape 9">
            <a:extLst>
              <a:ext uri="{FF2B5EF4-FFF2-40B4-BE49-F238E27FC236}">
                <a16:creationId xmlns:a16="http://schemas.microsoft.com/office/drawing/2014/main" id="{8A543BEA-E1CF-4990-3685-5D53029C4CFC}"/>
              </a:ext>
            </a:extLst>
          </p:cNvPr>
          <p:cNvSpPr/>
          <p:nvPr/>
        </p:nvSpPr>
        <p:spPr>
          <a:xfrm>
            <a:off x="5257800" y="2240651"/>
            <a:ext cx="1963271" cy="1995173"/>
          </a:xfrm>
          <a:custGeom>
            <a:avLst/>
            <a:gdLst>
              <a:gd name="connsiteX0" fmla="*/ 0 w 1963271"/>
              <a:gd name="connsiteY0" fmla="*/ 690808 h 1995173"/>
              <a:gd name="connsiteX1" fmla="*/ 1317812 w 1963271"/>
              <a:gd name="connsiteY1" fmla="*/ 58796 h 1995173"/>
              <a:gd name="connsiteX2" fmla="*/ 1963271 w 1963271"/>
              <a:gd name="connsiteY2" fmla="*/ 1995173 h 1995173"/>
            </a:gdLst>
            <a:ahLst/>
            <a:cxnLst>
              <a:cxn ang="0">
                <a:pos x="connsiteX0" y="connsiteY0"/>
              </a:cxn>
              <a:cxn ang="0">
                <a:pos x="connsiteX1" y="connsiteY1"/>
              </a:cxn>
              <a:cxn ang="0">
                <a:pos x="connsiteX2" y="connsiteY2"/>
              </a:cxn>
            </a:cxnLst>
            <a:rect l="l" t="t" r="r" b="b"/>
            <a:pathLst>
              <a:path w="1963271" h="1995173">
                <a:moveTo>
                  <a:pt x="0" y="690808"/>
                </a:moveTo>
                <a:cubicBezTo>
                  <a:pt x="495300" y="266105"/>
                  <a:pt x="990600" y="-158598"/>
                  <a:pt x="1317812" y="58796"/>
                </a:cubicBezTo>
                <a:cubicBezTo>
                  <a:pt x="1645024" y="276190"/>
                  <a:pt x="1851212" y="1654514"/>
                  <a:pt x="1963271" y="1995173"/>
                </a:cubicBezTo>
              </a:path>
            </a:pathLst>
          </a:custGeom>
          <a:noFill/>
          <a:ln w="381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06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Treatment Approaches for Guilt and Shame</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solidFill>
                  <a:srgbClr val="000000"/>
                </a:solidFill>
                <a:latin typeface="STIX-Regular"/>
              </a:rPr>
              <a:t>Greenberg (2024)</a:t>
            </a:r>
            <a:r>
              <a:rPr lang="en-US"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B7BC9005-243F-B952-7CC4-06D86A0930FE}"/>
              </a:ext>
            </a:extLst>
          </p:cNvPr>
          <p:cNvSpPr txBox="1"/>
          <p:nvPr/>
        </p:nvSpPr>
        <p:spPr>
          <a:xfrm>
            <a:off x="838200" y="2240651"/>
            <a:ext cx="5562600" cy="1077218"/>
          </a:xfrm>
          <a:prstGeom prst="rect">
            <a:avLst/>
          </a:prstGeom>
          <a:solidFill>
            <a:schemeClr val="accent2"/>
          </a:solidFill>
        </p:spPr>
        <p:txBody>
          <a:bodyPr wrap="square" rtlCol="0">
            <a:spAutoFit/>
          </a:bodyPr>
          <a:lstStyle/>
          <a:p>
            <a:r>
              <a:rPr lang="en-US" sz="3200" b="1" dirty="0">
                <a:solidFill>
                  <a:schemeClr val="bg1"/>
                </a:solidFill>
                <a:latin typeface="Cambria" panose="02040503050406030204" pitchFamily="18" charset="0"/>
                <a:ea typeface="Cambria" panose="02040503050406030204" pitchFamily="18" charset="0"/>
              </a:rPr>
              <a:t>Norming the experience and providing psychoeducation</a:t>
            </a:r>
          </a:p>
        </p:txBody>
      </p:sp>
      <p:sp>
        <p:nvSpPr>
          <p:cNvPr id="9" name="TextBox 8">
            <a:extLst>
              <a:ext uri="{FF2B5EF4-FFF2-40B4-BE49-F238E27FC236}">
                <a16:creationId xmlns:a16="http://schemas.microsoft.com/office/drawing/2014/main" id="{6F9F2CE9-6D0E-3310-95FA-3785F34A505E}"/>
              </a:ext>
            </a:extLst>
          </p:cNvPr>
          <p:cNvSpPr txBox="1"/>
          <p:nvPr/>
        </p:nvSpPr>
        <p:spPr>
          <a:xfrm>
            <a:off x="2445124" y="4235824"/>
            <a:ext cx="9121588" cy="1569660"/>
          </a:xfrm>
          <a:prstGeom prst="rect">
            <a:avLst/>
          </a:prstGeom>
          <a:solidFill>
            <a:srgbClr val="0070C0"/>
          </a:solidFill>
        </p:spPr>
        <p:txBody>
          <a:bodyPr wrap="square" rtlCol="0">
            <a:spAutoFit/>
          </a:bodyPr>
          <a:lstStyle/>
          <a:p>
            <a:r>
              <a:rPr lang="en-US" sz="3200" b="1" dirty="0">
                <a:solidFill>
                  <a:schemeClr val="bg1"/>
                </a:solidFill>
                <a:latin typeface="Cambria" panose="02040503050406030204" pitchFamily="18" charset="0"/>
                <a:ea typeface="Cambria" panose="02040503050406030204" pitchFamily="18" charset="0"/>
              </a:rPr>
              <a:t>“Many individuals with gambling disorder experience these feelings.  You are not the first nor unfortunately the last to experience this.” </a:t>
            </a:r>
          </a:p>
        </p:txBody>
      </p:sp>
      <p:sp>
        <p:nvSpPr>
          <p:cNvPr id="10" name="Freeform: Shape 9">
            <a:extLst>
              <a:ext uri="{FF2B5EF4-FFF2-40B4-BE49-F238E27FC236}">
                <a16:creationId xmlns:a16="http://schemas.microsoft.com/office/drawing/2014/main" id="{8A543BEA-E1CF-4990-3685-5D53029C4CFC}"/>
              </a:ext>
            </a:extLst>
          </p:cNvPr>
          <p:cNvSpPr/>
          <p:nvPr/>
        </p:nvSpPr>
        <p:spPr>
          <a:xfrm>
            <a:off x="6400800" y="2133686"/>
            <a:ext cx="1963271" cy="1995173"/>
          </a:xfrm>
          <a:custGeom>
            <a:avLst/>
            <a:gdLst>
              <a:gd name="connsiteX0" fmla="*/ 0 w 1963271"/>
              <a:gd name="connsiteY0" fmla="*/ 690808 h 1995173"/>
              <a:gd name="connsiteX1" fmla="*/ 1317812 w 1963271"/>
              <a:gd name="connsiteY1" fmla="*/ 58796 h 1995173"/>
              <a:gd name="connsiteX2" fmla="*/ 1963271 w 1963271"/>
              <a:gd name="connsiteY2" fmla="*/ 1995173 h 1995173"/>
            </a:gdLst>
            <a:ahLst/>
            <a:cxnLst>
              <a:cxn ang="0">
                <a:pos x="connsiteX0" y="connsiteY0"/>
              </a:cxn>
              <a:cxn ang="0">
                <a:pos x="connsiteX1" y="connsiteY1"/>
              </a:cxn>
              <a:cxn ang="0">
                <a:pos x="connsiteX2" y="connsiteY2"/>
              </a:cxn>
            </a:cxnLst>
            <a:rect l="l" t="t" r="r" b="b"/>
            <a:pathLst>
              <a:path w="1963271" h="1995173">
                <a:moveTo>
                  <a:pt x="0" y="690808"/>
                </a:moveTo>
                <a:cubicBezTo>
                  <a:pt x="495300" y="266105"/>
                  <a:pt x="990600" y="-158598"/>
                  <a:pt x="1317812" y="58796"/>
                </a:cubicBezTo>
                <a:cubicBezTo>
                  <a:pt x="1645024" y="276190"/>
                  <a:pt x="1851212" y="1654514"/>
                  <a:pt x="1963271" y="1995173"/>
                </a:cubicBezTo>
              </a:path>
            </a:pathLst>
          </a:custGeom>
          <a:noFill/>
          <a:ln w="381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30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Treatment Approaches for Guilt and Primary Adaptive Shame</a:t>
            </a:r>
          </a:p>
        </p:txBody>
      </p:sp>
      <p:sp>
        <p:nvSpPr>
          <p:cNvPr id="3" name="Content Placeholder 2">
            <a:extLst>
              <a:ext uri="{FF2B5EF4-FFF2-40B4-BE49-F238E27FC236}">
                <a16:creationId xmlns:a16="http://schemas.microsoft.com/office/drawing/2014/main" id="{705D0FB6-B716-DCCE-8A35-135E58A88ED2}"/>
              </a:ext>
            </a:extLst>
          </p:cNvPr>
          <p:cNvSpPr>
            <a:spLocks noGrp="1"/>
          </p:cNvSpPr>
          <p:nvPr>
            <p:ph idx="1"/>
          </p:nvPr>
        </p:nvSpPr>
        <p:spPr/>
        <p:txBody>
          <a:bodyPr/>
          <a:lstStyle/>
          <a:p>
            <a:r>
              <a:rPr lang="en-US" dirty="0"/>
              <a:t>The experience of guilt generates agency for corrective action. </a:t>
            </a:r>
          </a:p>
          <a:p>
            <a:pPr marL="1200150" lvl="1" indent="-514350">
              <a:buFont typeface="+mj-lt"/>
              <a:buAutoNum type="arabicPeriod"/>
            </a:pPr>
            <a:r>
              <a:rPr lang="en-US" b="1" dirty="0"/>
              <a:t>Problem-solve on potential correction actions. </a:t>
            </a:r>
          </a:p>
          <a:p>
            <a:pPr marL="1657350" lvl="2" indent="-514350"/>
            <a:r>
              <a:rPr lang="en-US" dirty="0"/>
              <a:t>Pros and cons of each potential action?</a:t>
            </a:r>
          </a:p>
          <a:p>
            <a:pPr marL="1657350" lvl="2" indent="-514350"/>
            <a:r>
              <a:rPr lang="en-US" dirty="0"/>
              <a:t>Which is one(s) are more appropriate/realistic? </a:t>
            </a:r>
          </a:p>
          <a:p>
            <a:pPr marL="1657350" lvl="2" indent="-514350"/>
            <a:r>
              <a:rPr lang="en-US" dirty="0"/>
              <a:t>Are multiple actions required? </a:t>
            </a:r>
          </a:p>
          <a:p>
            <a:pPr marL="1200150" lvl="1" indent="-514350">
              <a:buFont typeface="+mj-lt"/>
              <a:buAutoNum type="arabicPeriod"/>
            </a:pPr>
            <a:endParaRPr lang="en-US" dirty="0"/>
          </a:p>
          <a:p>
            <a:pPr marL="1200150" lvl="1" indent="-514350">
              <a:buFont typeface="+mj-lt"/>
              <a:buAutoNum type="arabicPeriod"/>
            </a:pPr>
            <a:r>
              <a:rPr lang="en-US" b="1" dirty="0"/>
              <a:t>Support the client’s action. </a:t>
            </a:r>
          </a:p>
          <a:p>
            <a:pPr marL="1200150" lvl="1" indent="-514350">
              <a:buFont typeface="+mj-lt"/>
              <a:buAutoNum type="arabicPeriod"/>
            </a:pPr>
            <a:endParaRPr lang="en-US" dirty="0"/>
          </a:p>
          <a:p>
            <a:pPr marL="1200150" lvl="1" indent="-514350">
              <a:buFont typeface="+mj-lt"/>
              <a:buAutoNum type="arabicPeriod"/>
            </a:pPr>
            <a:r>
              <a:rPr lang="en-US" b="1" dirty="0"/>
              <a:t>Co-engagement with affected others.</a:t>
            </a:r>
          </a:p>
          <a:p>
            <a:pPr marL="1657350" lvl="2" indent="-514350"/>
            <a:r>
              <a:rPr lang="en-US" dirty="0">
                <a:latin typeface="Cambria" panose="02040503050406030204" pitchFamily="18" charset="0"/>
                <a:ea typeface="Cambria" panose="02040503050406030204" pitchFamily="18" charset="0"/>
              </a:rPr>
              <a:t>Co-construct an understanding of what happened, what it means for their relationship, and a way forward (if both parties so desire)</a:t>
            </a:r>
            <a:endParaRPr lang="en-US" dirty="0"/>
          </a:p>
          <a:p>
            <a:pPr marL="1200150" lvl="1" indent="-514350">
              <a:buFont typeface="+mj-lt"/>
              <a:buAutoNum type="arabicPeriod"/>
            </a:pPr>
            <a:endParaRPr lang="en-US" dirty="0"/>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646331"/>
          </a:xfrm>
          <a:prstGeom prst="rect">
            <a:avLst/>
          </a:prstGeom>
          <a:noFill/>
        </p:spPr>
        <p:txBody>
          <a:bodyPr wrap="square" rtlCol="0">
            <a:spAutoFit/>
          </a:bodyPr>
          <a:lstStyle/>
          <a:p>
            <a:pPr algn="r"/>
            <a:r>
              <a:rPr lang="en-US" sz="1800" b="0" i="0" u="none" strike="noStrike" baseline="0" dirty="0">
                <a:solidFill>
                  <a:srgbClr val="000000"/>
                </a:solidFill>
                <a:latin typeface="STIX-Regular"/>
              </a:rPr>
              <a:t>Greenberg (2024); Woodyatt et al. (</a:t>
            </a:r>
            <a:r>
              <a:rPr lang="en-US" dirty="0">
                <a:latin typeface="Cambria" panose="02040503050406030204" pitchFamily="18" charset="0"/>
                <a:ea typeface="Cambria" panose="02040503050406030204" pitchFamily="18" charset="0"/>
              </a:rPr>
              <a:t>2022) </a:t>
            </a:r>
          </a:p>
          <a:p>
            <a:pPr algn="r"/>
            <a:r>
              <a:rPr lang="en-US"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22193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Treatment Approach for Primary Adaptive Shame</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solidFill>
                  <a:srgbClr val="000000"/>
                </a:solidFill>
                <a:latin typeface="Cambria" panose="02040503050406030204" pitchFamily="18" charset="0"/>
                <a:ea typeface="Cambria" panose="02040503050406030204" pitchFamily="18" charset="0"/>
              </a:rPr>
              <a:t>Woodyatt et al., </a:t>
            </a:r>
            <a:r>
              <a:rPr lang="en-US" dirty="0">
                <a:latin typeface="Cambria" panose="02040503050406030204" pitchFamily="18" charset="0"/>
                <a:ea typeface="Cambria" panose="02040503050406030204" pitchFamily="18" charset="0"/>
              </a:rPr>
              <a:t>2022</a:t>
            </a:r>
          </a:p>
        </p:txBody>
      </p:sp>
      <p:pic>
        <p:nvPicPr>
          <p:cNvPr id="8" name="Picture 7">
            <a:extLst>
              <a:ext uri="{FF2B5EF4-FFF2-40B4-BE49-F238E27FC236}">
                <a16:creationId xmlns:a16="http://schemas.microsoft.com/office/drawing/2014/main" id="{21933B1F-B981-8694-D04F-4D218C566269}"/>
              </a:ext>
            </a:extLst>
          </p:cNvPr>
          <p:cNvPicPr>
            <a:picLocks noChangeAspect="1"/>
          </p:cNvPicPr>
          <p:nvPr/>
        </p:nvPicPr>
        <p:blipFill>
          <a:blip r:embed="rId3"/>
          <a:stretch>
            <a:fillRect/>
          </a:stretch>
        </p:blipFill>
        <p:spPr>
          <a:xfrm>
            <a:off x="160149" y="2142742"/>
            <a:ext cx="11871702" cy="4062595"/>
          </a:xfrm>
          <a:prstGeom prst="rect">
            <a:avLst/>
          </a:prstGeom>
        </p:spPr>
      </p:pic>
    </p:spTree>
    <p:extLst>
      <p:ext uri="{BB962C8B-B14F-4D97-AF65-F5344CB8AC3E}">
        <p14:creationId xmlns:p14="http://schemas.microsoft.com/office/powerpoint/2010/main" val="2523872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Treatment Approach for Primary Maladaptive Shame</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fontScale="92500"/>
          </a:bodyPr>
          <a:lstStyle/>
          <a:p>
            <a:pPr marL="0" indent="0">
              <a:buNone/>
            </a:pPr>
            <a:r>
              <a:rPr lang="en-US" b="1" dirty="0">
                <a:latin typeface="Cambria" panose="02040503050406030204" pitchFamily="18" charset="0"/>
                <a:ea typeface="Cambria" panose="02040503050406030204" pitchFamily="18" charset="0"/>
              </a:rPr>
              <a:t>Transformation comes from close contact with new emotional experiences derived from content generating the feeling of shame. </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Therapist’s task is to facilitate a new emotional experience:</a:t>
            </a:r>
          </a:p>
          <a:p>
            <a:pPr marL="971550" lvl="1" indent="-514350">
              <a:buFont typeface="+mj-lt"/>
              <a:buAutoNum type="arabicPeriod"/>
            </a:pPr>
            <a:r>
              <a:rPr lang="en-US" dirty="0">
                <a:latin typeface="Cambria" panose="02040503050406030204" pitchFamily="18" charset="0"/>
                <a:ea typeface="Cambria" panose="02040503050406030204" pitchFamily="18" charset="0"/>
              </a:rPr>
              <a:t>A client must first feel shame in order to change it.</a:t>
            </a:r>
          </a:p>
          <a:p>
            <a:pPr marL="971550" lvl="1" indent="-514350">
              <a:buFont typeface="+mj-lt"/>
              <a:buAutoNum type="arabicPeriod"/>
            </a:pPr>
            <a:r>
              <a:rPr lang="en-US" dirty="0">
                <a:latin typeface="Cambria" panose="02040503050406030204" pitchFamily="18" charset="0"/>
                <a:ea typeface="Cambria" panose="02040503050406030204" pitchFamily="18" charset="0"/>
              </a:rPr>
              <a:t>What is shame’s source? Review the narrative in client’s head.  </a:t>
            </a:r>
          </a:p>
          <a:p>
            <a:pPr marL="971550" lvl="1" indent="-514350">
              <a:buFont typeface="+mj-lt"/>
              <a:buAutoNum type="arabicPeriod"/>
            </a:pPr>
            <a:r>
              <a:rPr lang="en-US" dirty="0">
                <a:latin typeface="Cambria" panose="02040503050406030204" pitchFamily="18" charset="0"/>
                <a:ea typeface="Cambria" panose="02040503050406030204" pitchFamily="18" charset="0"/>
              </a:rPr>
              <a:t>Activate other emotions in relation to the source: sadness, compassion, anger. </a:t>
            </a:r>
          </a:p>
          <a:p>
            <a:pPr marL="971550" lvl="1" indent="-514350">
              <a:buFont typeface="+mj-lt"/>
              <a:buAutoNum type="arabicPeriod"/>
            </a:pPr>
            <a:r>
              <a:rPr lang="en-US" dirty="0">
                <a:latin typeface="Cambria" panose="02040503050406030204" pitchFamily="18" charset="0"/>
                <a:ea typeface="Cambria" panose="02040503050406030204" pitchFamily="18" charset="0"/>
              </a:rPr>
              <a:t>Anger requires action.  </a:t>
            </a:r>
          </a:p>
          <a:p>
            <a:pPr marL="971550" lvl="1" indent="-514350">
              <a:buFont typeface="+mj-lt"/>
              <a:buAutoNum type="arabicPeriod"/>
            </a:pPr>
            <a:r>
              <a:rPr lang="en-US" dirty="0">
                <a:latin typeface="Cambria" panose="02040503050406030204" pitchFamily="18" charset="0"/>
                <a:ea typeface="Cambria" panose="02040503050406030204" pitchFamily="18" charset="0"/>
              </a:rPr>
              <a:t>Cognitive restructuring of how past events are understood/interpreted to generate new/different emotions.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sz="1800" b="0" i="0" u="none" strike="noStrike" baseline="0" dirty="0">
                <a:solidFill>
                  <a:srgbClr val="000000"/>
                </a:solidFill>
                <a:latin typeface="STIX-Regular"/>
              </a:rPr>
              <a:t>Greenberg (2024)</a:t>
            </a:r>
            <a:endParaRPr lang="en-US"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154E31A-B43C-6DA6-CC48-F34F6E0D3F61}"/>
              </a:ext>
            </a:extLst>
          </p:cNvPr>
          <p:cNvPicPr>
            <a:picLocks noChangeAspect="1"/>
          </p:cNvPicPr>
          <p:nvPr/>
        </p:nvPicPr>
        <p:blipFill>
          <a:blip r:embed="rId3"/>
          <a:stretch>
            <a:fillRect/>
          </a:stretch>
        </p:blipFill>
        <p:spPr>
          <a:xfrm>
            <a:off x="7069231" y="5427400"/>
            <a:ext cx="2167778" cy="1320600"/>
          </a:xfrm>
          <a:prstGeom prst="rect">
            <a:avLst/>
          </a:prstGeom>
        </p:spPr>
      </p:pic>
    </p:spTree>
    <p:extLst>
      <p:ext uri="{BB962C8B-B14F-4D97-AF65-F5344CB8AC3E}">
        <p14:creationId xmlns:p14="http://schemas.microsoft.com/office/powerpoint/2010/main" val="318968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Treatment Approach for Primary Maladaptive Shame</a:t>
            </a:r>
          </a:p>
        </p:txBody>
      </p:sp>
      <p:sp>
        <p:nvSpPr>
          <p:cNvPr id="7" name="TextBox 6">
            <a:extLst>
              <a:ext uri="{FF2B5EF4-FFF2-40B4-BE49-F238E27FC236}">
                <a16:creationId xmlns:a16="http://schemas.microsoft.com/office/drawing/2014/main" id="{430A61A8-2CA0-A0A4-CBC0-0969FA38B4E8}"/>
              </a:ext>
            </a:extLst>
          </p:cNvPr>
          <p:cNvSpPr txBox="1"/>
          <p:nvPr/>
        </p:nvSpPr>
        <p:spPr>
          <a:xfrm>
            <a:off x="660042" y="806824"/>
            <a:ext cx="2919738" cy="1494117"/>
          </a:xfrm>
          <a:prstGeom prst="rect">
            <a:avLst/>
          </a:prstGeom>
        </p:spPr>
        <p:txBody>
          <a:bodyPr vert="horz" lIns="91440" tIns="45720" rIns="91440" bIns="45720" rtlCol="0" anchor="b">
            <a:normAutofit/>
          </a:bodyPr>
          <a:lstStyle/>
          <a:p>
            <a:pPr>
              <a:lnSpc>
                <a:spcPct val="90000"/>
              </a:lnSpc>
              <a:spcBef>
                <a:spcPts val="1000"/>
              </a:spcBef>
            </a:pPr>
            <a:r>
              <a:rPr lang="en-US" sz="2000" b="0" i="0" u="none" strike="noStrike" kern="1200" baseline="0">
                <a:solidFill>
                  <a:srgbClr val="FFFFFF"/>
                </a:solidFill>
                <a:latin typeface="+mn-lt"/>
                <a:ea typeface="+mn-ea"/>
                <a:cs typeface="+mn-cs"/>
              </a:rPr>
              <a:t>Greenberg (2024)</a:t>
            </a:r>
            <a:endParaRPr lang="en-US" sz="2000" kern="1200">
              <a:solidFill>
                <a:srgbClr val="FFFFFF"/>
              </a:solidFill>
              <a:latin typeface="+mn-lt"/>
              <a:ea typeface="+mn-ea"/>
              <a:cs typeface="+mn-cs"/>
            </a:endParaRPr>
          </a:p>
        </p:txBody>
      </p:sp>
      <p:pic>
        <p:nvPicPr>
          <p:cNvPr id="9" name="Picture 8">
            <a:extLst>
              <a:ext uri="{FF2B5EF4-FFF2-40B4-BE49-F238E27FC236}">
                <a16:creationId xmlns:a16="http://schemas.microsoft.com/office/drawing/2014/main" id="{801EDBE8-97E7-1A15-E792-BAABF942C99B}"/>
              </a:ext>
            </a:extLst>
          </p:cNvPr>
          <p:cNvPicPr>
            <a:picLocks noChangeAspect="1"/>
          </p:cNvPicPr>
          <p:nvPr/>
        </p:nvPicPr>
        <p:blipFill>
          <a:blip r:embed="rId3"/>
          <a:stretch>
            <a:fillRect/>
          </a:stretch>
        </p:blipFill>
        <p:spPr>
          <a:xfrm>
            <a:off x="4693024" y="457199"/>
            <a:ext cx="6872870" cy="6081510"/>
          </a:xfrm>
          <a:prstGeom prst="rect">
            <a:avLst/>
          </a:prstGeom>
        </p:spPr>
      </p:pic>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524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CA104ED-6D8A-4761-9B45-0C9B0BC4B166}"/>
              </a:ext>
            </a:extLst>
          </p:cNvPr>
          <p:cNvSpPr>
            <a:spLocks noGrp="1"/>
          </p:cNvSpPr>
          <p:nvPr>
            <p:ph type="title"/>
          </p:nvPr>
        </p:nvSpPr>
        <p:spPr>
          <a:xfrm>
            <a:off x="838200" y="365125"/>
            <a:ext cx="10515600" cy="1325563"/>
          </a:xfrm>
        </p:spPr>
        <p:txBody>
          <a:bodyPr/>
          <a:lstStyle/>
          <a:p>
            <a:r>
              <a:rPr lang="en-US" b="1" dirty="0">
                <a:latin typeface="Cambria" panose="02040503050406030204" pitchFamily="18" charset="0"/>
              </a:rPr>
              <a:t>Thank you!</a:t>
            </a:r>
          </a:p>
        </p:txBody>
      </p:sp>
      <p:sp>
        <p:nvSpPr>
          <p:cNvPr id="5" name="Content Placeholder 7">
            <a:extLst>
              <a:ext uri="{FF2B5EF4-FFF2-40B4-BE49-F238E27FC236}">
                <a16:creationId xmlns:a16="http://schemas.microsoft.com/office/drawing/2014/main" id="{F2A5C589-1CE9-460C-B727-33655F7DA0B2}"/>
              </a:ext>
            </a:extLst>
          </p:cNvPr>
          <p:cNvSpPr txBox="1">
            <a:spLocks/>
          </p:cNvSpPr>
          <p:nvPr/>
        </p:nvSpPr>
        <p:spPr>
          <a:xfrm>
            <a:off x="914400" y="1825625"/>
            <a:ext cx="656924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Cambria" panose="02040503050406030204" pitchFamily="18" charset="0"/>
              </a:rPr>
              <a:t>Jeremiah Weinstock, PhD</a:t>
            </a:r>
          </a:p>
          <a:p>
            <a:pPr marL="0" indent="0">
              <a:buFont typeface="Arial" panose="020B0604020202020204" pitchFamily="34" charset="0"/>
              <a:buNone/>
            </a:pPr>
            <a:r>
              <a:rPr lang="en-US" sz="2400" dirty="0">
                <a:latin typeface="Cambria" panose="02040503050406030204" pitchFamily="18" charset="0"/>
              </a:rPr>
              <a:t>Professor of Psychology</a:t>
            </a:r>
          </a:p>
          <a:p>
            <a:pPr marL="0" indent="0">
              <a:buFont typeface="Arial" panose="020B0604020202020204" pitchFamily="34" charset="0"/>
              <a:buNone/>
            </a:pPr>
            <a:r>
              <a:rPr lang="en-US" sz="2400" dirty="0">
                <a:latin typeface="Cambria" panose="02040503050406030204" pitchFamily="18" charset="0"/>
              </a:rPr>
              <a:t>Saint Louis University</a:t>
            </a:r>
          </a:p>
          <a:p>
            <a:pPr marL="0" indent="0">
              <a:buFont typeface="Arial" panose="020B0604020202020204" pitchFamily="34" charset="0"/>
              <a:buNone/>
            </a:pPr>
            <a:r>
              <a:rPr lang="en-US" sz="2400" dirty="0">
                <a:latin typeface="Cambria" panose="02040503050406030204" pitchFamily="18" charset="0"/>
                <a:hlinkClick r:id="rId3"/>
              </a:rPr>
              <a:t>Jeremiah.weinstock@health.slu.edu</a:t>
            </a:r>
            <a:endParaRPr lang="en-US" sz="2400" dirty="0">
              <a:latin typeface="Cambria" panose="02040503050406030204" pitchFamily="18" charset="0"/>
            </a:endParaRPr>
          </a:p>
        </p:txBody>
      </p:sp>
      <p:pic>
        <p:nvPicPr>
          <p:cNvPr id="6" name="Picture 2" descr="https://www.slu.edu/marcom/tools-downloads/imgs/logo/primary-mark/logowithyear_rgb.png">
            <a:extLst>
              <a:ext uri="{FF2B5EF4-FFF2-40B4-BE49-F238E27FC236}">
                <a16:creationId xmlns:a16="http://schemas.microsoft.com/office/drawing/2014/main" id="{7F4BB730-C5D7-42AF-8FB8-03045327B3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621" y="4001294"/>
            <a:ext cx="1438442" cy="16827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ransport, wheel&#10;&#10;Description automatically generated">
            <a:extLst>
              <a:ext uri="{FF2B5EF4-FFF2-40B4-BE49-F238E27FC236}">
                <a16:creationId xmlns:a16="http://schemas.microsoft.com/office/drawing/2014/main" id="{D8BD44CE-EC68-9EB0-294C-13F740DE7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326" y="2298961"/>
            <a:ext cx="4207895" cy="2800163"/>
          </a:xfrm>
          <a:prstGeom prst="rect">
            <a:avLst/>
          </a:prstGeom>
        </p:spPr>
      </p:pic>
    </p:spTree>
    <p:extLst>
      <p:ext uri="{BB962C8B-B14F-4D97-AF65-F5344CB8AC3E}">
        <p14:creationId xmlns:p14="http://schemas.microsoft.com/office/powerpoint/2010/main" val="35612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The social context of a gambling disorder</a:t>
            </a:r>
          </a:p>
        </p:txBody>
      </p:sp>
      <p:pic>
        <p:nvPicPr>
          <p:cNvPr id="5" name="Content Placeholder 4" descr="Young businessman palms on face">
            <a:extLst>
              <a:ext uri="{FF2B5EF4-FFF2-40B4-BE49-F238E27FC236}">
                <a16:creationId xmlns:a16="http://schemas.microsoft.com/office/drawing/2014/main" id="{D9096FA8-7520-8EE4-4A32-5AA3C44D528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12835" y="2810435"/>
            <a:ext cx="766329" cy="2559704"/>
          </a:xfrm>
        </p:spPr>
      </p:pic>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pic>
        <p:nvPicPr>
          <p:cNvPr id="10" name="Picture 9" descr="Businessman holding cup explaining">
            <a:extLst>
              <a:ext uri="{FF2B5EF4-FFF2-40B4-BE49-F238E27FC236}">
                <a16:creationId xmlns:a16="http://schemas.microsoft.com/office/drawing/2014/main" id="{B5518854-321A-E704-DF23-D3A554B05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150" y="2003610"/>
            <a:ext cx="1049182" cy="2272553"/>
          </a:xfrm>
          <a:prstGeom prst="rect">
            <a:avLst/>
          </a:prstGeom>
        </p:spPr>
      </p:pic>
      <p:pic>
        <p:nvPicPr>
          <p:cNvPr id="12" name="Picture 11" descr="Business woman hand on head">
            <a:extLst>
              <a:ext uri="{FF2B5EF4-FFF2-40B4-BE49-F238E27FC236}">
                <a16:creationId xmlns:a16="http://schemas.microsoft.com/office/drawing/2014/main" id="{A1AC4C40-6C62-D86F-5248-B3B4F142F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22133" y="2003610"/>
            <a:ext cx="872402" cy="2272553"/>
          </a:xfrm>
          <a:prstGeom prst="rect">
            <a:avLst/>
          </a:prstGeom>
        </p:spPr>
      </p:pic>
      <p:pic>
        <p:nvPicPr>
          <p:cNvPr id="14" name="Picture 13" descr="Young businessman cross arms">
            <a:extLst>
              <a:ext uri="{FF2B5EF4-FFF2-40B4-BE49-F238E27FC236}">
                <a16:creationId xmlns:a16="http://schemas.microsoft.com/office/drawing/2014/main" id="{E6B8494B-AE72-BD18-0987-6A1D6899B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5819" y="2003610"/>
            <a:ext cx="817301" cy="2272553"/>
          </a:xfrm>
          <a:prstGeom prst="rect">
            <a:avLst/>
          </a:prstGeom>
        </p:spPr>
      </p:pic>
      <p:pic>
        <p:nvPicPr>
          <p:cNvPr id="16" name="Picture 15" descr="Old woman explaining">
            <a:extLst>
              <a:ext uri="{FF2B5EF4-FFF2-40B4-BE49-F238E27FC236}">
                <a16:creationId xmlns:a16="http://schemas.microsoft.com/office/drawing/2014/main" id="{77B635D2-F2D7-28C4-7351-E104BB8328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32" y="2003609"/>
            <a:ext cx="765096" cy="2272554"/>
          </a:xfrm>
          <a:prstGeom prst="rect">
            <a:avLst/>
          </a:prstGeom>
        </p:spPr>
      </p:pic>
      <p:pic>
        <p:nvPicPr>
          <p:cNvPr id="18" name="Picture 17" descr="Young school girl with tablet">
            <a:extLst>
              <a:ext uri="{FF2B5EF4-FFF2-40B4-BE49-F238E27FC236}">
                <a16:creationId xmlns:a16="http://schemas.microsoft.com/office/drawing/2014/main" id="{ECB26720-DD1A-48F4-0D29-FB6C87B79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3194" y="2003609"/>
            <a:ext cx="713125" cy="2312894"/>
          </a:xfrm>
          <a:prstGeom prst="rect">
            <a:avLst/>
          </a:prstGeom>
        </p:spPr>
      </p:pic>
      <p:sp>
        <p:nvSpPr>
          <p:cNvPr id="19" name="TextBox 18">
            <a:extLst>
              <a:ext uri="{FF2B5EF4-FFF2-40B4-BE49-F238E27FC236}">
                <a16:creationId xmlns:a16="http://schemas.microsoft.com/office/drawing/2014/main" id="{9B90F3BC-0E13-0F35-093B-E01DCF32BC9E}"/>
              </a:ext>
            </a:extLst>
          </p:cNvPr>
          <p:cNvSpPr txBox="1"/>
          <p:nvPr/>
        </p:nvSpPr>
        <p:spPr>
          <a:xfrm>
            <a:off x="981635" y="5849471"/>
            <a:ext cx="10164684" cy="954107"/>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Gambling Disorder Criterion #7:</a:t>
            </a:r>
            <a:r>
              <a:rPr lang="en-US" sz="2800" dirty="0">
                <a:latin typeface="Cambria" panose="02040503050406030204" pitchFamily="18" charset="0"/>
                <a:ea typeface="Cambria" panose="02040503050406030204" pitchFamily="18" charset="0"/>
              </a:rPr>
              <a:t>   Lies to others to conceal gambling behavior. </a:t>
            </a:r>
            <a:r>
              <a:rPr lang="en-US" sz="2800" b="0" dirty="0">
                <a:latin typeface="Cambria" panose="02040503050406030204" pitchFamily="18" charset="0"/>
                <a:ea typeface="Cambria" panose="02040503050406030204" pitchFamily="18" charset="0"/>
              </a:rPr>
              <a:t>the feelings of guilt and shame. </a:t>
            </a:r>
          </a:p>
        </p:txBody>
      </p:sp>
      <p:sp>
        <p:nvSpPr>
          <p:cNvPr id="20" name="TextBox 19">
            <a:extLst>
              <a:ext uri="{FF2B5EF4-FFF2-40B4-BE49-F238E27FC236}">
                <a16:creationId xmlns:a16="http://schemas.microsoft.com/office/drawing/2014/main" id="{82988538-8F7A-A813-21DA-D80F7EFD32F5}"/>
              </a:ext>
            </a:extLst>
          </p:cNvPr>
          <p:cNvSpPr txBox="1"/>
          <p:nvPr/>
        </p:nvSpPr>
        <p:spPr>
          <a:xfrm>
            <a:off x="7036419" y="5325794"/>
            <a:ext cx="4317381" cy="369332"/>
          </a:xfrm>
          <a:prstGeom prst="rect">
            <a:avLst/>
          </a:prstGeom>
          <a:noFill/>
        </p:spPr>
        <p:txBody>
          <a:bodyPr wrap="square" rtlCol="0">
            <a:spAutoFit/>
          </a:bodyPr>
          <a:lstStyle/>
          <a:p>
            <a:pPr algn="r"/>
            <a:r>
              <a:rPr lang="en-US" dirty="0">
                <a:latin typeface="Cambria" panose="02040503050406030204" pitchFamily="18" charset="0"/>
                <a:ea typeface="Cambria" panose="02040503050406030204" pitchFamily="18" charset="0"/>
              </a:rPr>
              <a:t>Goodwin et al. (2017)</a:t>
            </a:r>
          </a:p>
        </p:txBody>
      </p:sp>
      <p:pic>
        <p:nvPicPr>
          <p:cNvPr id="23" name="Picture 22" descr="Athletic woman thinking">
            <a:extLst>
              <a:ext uri="{FF2B5EF4-FFF2-40B4-BE49-F238E27FC236}">
                <a16:creationId xmlns:a16="http://schemas.microsoft.com/office/drawing/2014/main" id="{5A2B9A3E-FEAF-465C-DADE-1F86297521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0356" y="2003609"/>
            <a:ext cx="652054" cy="2272554"/>
          </a:xfrm>
          <a:prstGeom prst="rect">
            <a:avLst/>
          </a:prstGeom>
        </p:spPr>
      </p:pic>
      <p:sp>
        <p:nvSpPr>
          <p:cNvPr id="3" name="Oval 2">
            <a:extLst>
              <a:ext uri="{FF2B5EF4-FFF2-40B4-BE49-F238E27FC236}">
                <a16:creationId xmlns:a16="http://schemas.microsoft.com/office/drawing/2014/main" id="{23E0C5BE-1225-1280-8D6F-D211EC34079D}"/>
              </a:ext>
            </a:extLst>
          </p:cNvPr>
          <p:cNvSpPr/>
          <p:nvPr/>
        </p:nvSpPr>
        <p:spPr>
          <a:xfrm>
            <a:off x="5356179" y="2566724"/>
            <a:ext cx="1480065" cy="3081040"/>
          </a:xfrm>
          <a:prstGeom prst="ellipse">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Terminology</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sz="3200" b="1" dirty="0">
                <a:latin typeface="Cambria" panose="02040503050406030204" pitchFamily="18" charset="0"/>
                <a:ea typeface="Cambria" panose="02040503050406030204" pitchFamily="18" charset="0"/>
              </a:rPr>
              <a:t>Guilt</a:t>
            </a:r>
          </a:p>
          <a:p>
            <a:pPr algn="l"/>
            <a:r>
              <a:rPr lang="en-US" dirty="0">
                <a:latin typeface="Cambria" panose="02040503050406030204" pitchFamily="18" charset="0"/>
                <a:ea typeface="Cambria" panose="02040503050406030204" pitchFamily="18" charset="0"/>
              </a:rPr>
              <a:t>A</a:t>
            </a:r>
            <a:r>
              <a:rPr lang="en-US" b="0" i="0" u="none" strike="noStrike" baseline="0" dirty="0">
                <a:latin typeface="Cambria" panose="02040503050406030204" pitchFamily="18" charset="0"/>
                <a:ea typeface="Cambria" panose="02040503050406030204" pitchFamily="18" charset="0"/>
              </a:rPr>
              <a:t> feeling of remorse or regret which involves preoccupation with a </a:t>
            </a:r>
            <a:r>
              <a:rPr lang="en-US" b="0" i="1" u="sng" strike="noStrike" baseline="0" dirty="0">
                <a:latin typeface="Cambria" panose="02040503050406030204" pitchFamily="18" charset="0"/>
                <a:ea typeface="Cambria" panose="02040503050406030204" pitchFamily="18" charset="0"/>
              </a:rPr>
              <a:t>particular</a:t>
            </a:r>
            <a:r>
              <a:rPr lang="en-US" b="0" i="0" u="none" strike="noStrike" baseline="0" dirty="0">
                <a:latin typeface="Cambria" panose="02040503050406030204" pitchFamily="18" charset="0"/>
                <a:ea typeface="Cambria" panose="02040503050406030204" pitchFamily="18" charset="0"/>
              </a:rPr>
              <a:t> transgression/event.</a:t>
            </a:r>
          </a:p>
          <a:p>
            <a:pPr algn="l"/>
            <a:endParaRPr lang="en-US" sz="2400" b="1" dirty="0">
              <a:latin typeface="Cambria" panose="02040503050406030204" pitchFamily="18" charset="0"/>
              <a:ea typeface="Cambria" panose="02040503050406030204" pitchFamily="18" charset="0"/>
            </a:endParaRPr>
          </a:p>
          <a:p>
            <a:pPr marL="0" indent="0">
              <a:buNone/>
            </a:pPr>
            <a:r>
              <a:rPr lang="en-US" sz="3200" b="1" dirty="0">
                <a:latin typeface="Cambria" panose="02040503050406030204" pitchFamily="18" charset="0"/>
                <a:ea typeface="Cambria" panose="02040503050406030204" pitchFamily="18" charset="0"/>
              </a:rPr>
              <a:t>Shame (broadly defined)</a:t>
            </a:r>
          </a:p>
          <a:p>
            <a:r>
              <a:rPr lang="en-US" dirty="0">
                <a:latin typeface="Cambria" panose="02040503050406030204" pitchFamily="18" charset="0"/>
                <a:ea typeface="Cambria" panose="02040503050406030204" pitchFamily="18" charset="0"/>
              </a:rPr>
              <a:t>A feeling/thought/belief that one is not good enough. Central to the experience of shame are feelings about one’s inadequacy </a:t>
            </a:r>
            <a:r>
              <a:rPr lang="en-US" i="1" u="sng" dirty="0">
                <a:latin typeface="Cambria" panose="02040503050406030204" pitchFamily="18" charset="0"/>
                <a:ea typeface="Cambria" panose="02040503050406030204" pitchFamily="18" charset="0"/>
              </a:rPr>
              <a:t>and</a:t>
            </a:r>
            <a:r>
              <a:rPr lang="en-US" dirty="0">
                <a:latin typeface="Cambria" panose="02040503050406030204" pitchFamily="18" charset="0"/>
                <a:ea typeface="Cambria" panose="02040503050406030204" pitchFamily="18" charset="0"/>
              </a:rPr>
              <a:t> lack of worth.</a:t>
            </a:r>
            <a:r>
              <a:rPr lang="en-US" b="1" i="1" u="sng" dirty="0">
                <a:latin typeface="Cambria" panose="02040503050406030204" pitchFamily="18" charset="0"/>
                <a:ea typeface="Cambria" panose="02040503050406030204" pitchFamily="18" charset="0"/>
              </a:rPr>
              <a:t>  </a:t>
            </a:r>
            <a:endParaRPr lang="en-US" i="1" u="sng" dirty="0">
              <a:latin typeface="Cambria" panose="02040503050406030204" pitchFamily="18" charset="0"/>
              <a:ea typeface="Cambria" panose="02040503050406030204" pitchFamily="18" charset="0"/>
            </a:endParaRPr>
          </a:p>
          <a:p>
            <a:pPr marL="0" indent="0">
              <a:buNone/>
            </a:pPr>
            <a:endParaRPr lang="en-US" sz="3200"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E62E703-334E-DEB9-5FB9-7F62E8AE0B2B}"/>
              </a:ext>
            </a:extLst>
          </p:cNvPr>
          <p:cNvSpPr txBox="1"/>
          <p:nvPr/>
        </p:nvSpPr>
        <p:spPr>
          <a:xfrm>
            <a:off x="4800601" y="6179950"/>
            <a:ext cx="6553200" cy="369332"/>
          </a:xfrm>
          <a:prstGeom prst="rect">
            <a:avLst/>
          </a:prstGeom>
          <a:noFill/>
        </p:spPr>
        <p:txBody>
          <a:bodyPr wrap="square" rtlCol="0">
            <a:spAutoFit/>
          </a:bodyPr>
          <a:lstStyle/>
          <a:p>
            <a:pPr algn="r"/>
            <a:r>
              <a:rPr lang="en-US" sz="1800" b="0" i="0" u="none" strike="noStrike" baseline="0" dirty="0">
                <a:latin typeface="Cambria" panose="02040503050406030204" pitchFamily="18" charset="0"/>
                <a:ea typeface="Cambria" panose="02040503050406030204" pitchFamily="18" charset="0"/>
              </a:rPr>
              <a:t>Greenberg (2024); Lewis (1971); Tangney &amp; Dearing </a:t>
            </a:r>
            <a:r>
              <a:rPr lang="en-US" dirty="0">
                <a:latin typeface="Cambria" panose="02040503050406030204" pitchFamily="18" charset="0"/>
                <a:ea typeface="Cambria" panose="02040503050406030204" pitchFamily="18" charset="0"/>
              </a:rPr>
              <a:t>(2002)</a:t>
            </a:r>
          </a:p>
        </p:txBody>
      </p:sp>
    </p:spTree>
    <p:extLst>
      <p:ext uri="{BB962C8B-B14F-4D97-AF65-F5344CB8AC3E}">
        <p14:creationId xmlns:p14="http://schemas.microsoft.com/office/powerpoint/2010/main" val="18519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Distinction between Guilt or Shame </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55605"/>
            <a:ext cx="10515600" cy="4351338"/>
          </a:xfrm>
        </p:spPr>
        <p:txBody>
          <a:bodyPr>
            <a:normAutofit/>
          </a:bodyPr>
          <a:lstStyle/>
          <a:p>
            <a:pPr marL="0" indent="0">
              <a:buNone/>
            </a:pPr>
            <a:r>
              <a:rPr lang="en-US" sz="2800" b="1" dirty="0">
                <a:latin typeface="Cambria" panose="02040503050406030204" pitchFamily="18" charset="0"/>
                <a:ea typeface="Cambria" panose="02040503050406030204" pitchFamily="18" charset="0"/>
              </a:rPr>
              <a:t>Guilt</a:t>
            </a:r>
            <a:r>
              <a:rPr lang="en-US" sz="2800" dirty="0">
                <a:latin typeface="Cambria" panose="02040503050406030204" pitchFamily="18" charset="0"/>
                <a:ea typeface="Cambria" panose="02040503050406030204" pitchFamily="18" charset="0"/>
              </a:rPr>
              <a:t> recognizes </a:t>
            </a:r>
            <a:r>
              <a:rPr lang="en-US" sz="2800" b="1" u="sng" dirty="0">
                <a:latin typeface="Cambria" panose="02040503050406030204" pitchFamily="18" charset="0"/>
                <a:ea typeface="Cambria" panose="02040503050406030204" pitchFamily="18" charset="0"/>
              </a:rPr>
              <a:t>the action</a:t>
            </a:r>
            <a:r>
              <a:rPr lang="en-US" sz="2800" dirty="0">
                <a:latin typeface="Cambria" panose="02040503050406030204" pitchFamily="18" charset="0"/>
                <a:ea typeface="Cambria" panose="02040503050406030204" pitchFamily="18" charset="0"/>
              </a:rPr>
              <a:t> as a transgression.  </a:t>
            </a:r>
          </a:p>
          <a:p>
            <a:pPr lvl="1"/>
            <a:r>
              <a:rPr lang="en-US" sz="2800" dirty="0">
                <a:latin typeface="Cambria" panose="02040503050406030204" pitchFamily="18" charset="0"/>
                <a:ea typeface="Cambria" panose="02040503050406030204" pitchFamily="18" charset="0"/>
              </a:rPr>
              <a:t>“I did a bad thing.”</a:t>
            </a:r>
          </a:p>
          <a:p>
            <a:pPr marL="0" indent="0">
              <a:buNone/>
            </a:pPr>
            <a:endParaRPr lang="en-US" sz="1200" dirty="0">
              <a:latin typeface="Cambria" panose="02040503050406030204" pitchFamily="18" charset="0"/>
              <a:ea typeface="Cambria" panose="02040503050406030204" pitchFamily="18" charset="0"/>
            </a:endParaRPr>
          </a:p>
          <a:p>
            <a:pPr marL="0" indent="0">
              <a:buNone/>
            </a:pPr>
            <a:r>
              <a:rPr lang="en-US" b="1" dirty="0">
                <a:latin typeface="Cambria" panose="02040503050406030204" pitchFamily="18" charset="0"/>
                <a:ea typeface="Cambria" panose="02040503050406030204" pitchFamily="18" charset="0"/>
              </a:rPr>
              <a:t>Shame</a:t>
            </a:r>
            <a:r>
              <a:rPr lang="en-US" dirty="0">
                <a:latin typeface="Cambria" panose="02040503050406030204" pitchFamily="18" charset="0"/>
                <a:ea typeface="Cambria" panose="02040503050406030204" pitchFamily="18" charset="0"/>
              </a:rPr>
              <a:t> recognizes </a:t>
            </a:r>
            <a:r>
              <a:rPr lang="en-US" b="1" u="sng" dirty="0">
                <a:latin typeface="Cambria" panose="02040503050406030204" pitchFamily="18" charset="0"/>
                <a:ea typeface="Cambria" panose="02040503050406030204" pitchFamily="18" charset="0"/>
              </a:rPr>
              <a:t>oneself</a:t>
            </a:r>
            <a:r>
              <a:rPr lang="en-US" dirty="0">
                <a:latin typeface="Cambria" panose="02040503050406030204" pitchFamily="18" charset="0"/>
                <a:ea typeface="Cambria" panose="02040503050406030204" pitchFamily="18" charset="0"/>
              </a:rPr>
              <a:t> as being </a:t>
            </a:r>
            <a:r>
              <a:rPr lang="en-US" b="1" u="sng" dirty="0">
                <a:solidFill>
                  <a:srgbClr val="C00000"/>
                </a:solidFill>
                <a:latin typeface="Cambria" panose="02040503050406030204" pitchFamily="18" charset="0"/>
                <a:ea typeface="Cambria" panose="02040503050406030204" pitchFamily="18" charset="0"/>
              </a:rPr>
              <a:t>un</a:t>
            </a:r>
            <a:r>
              <a:rPr lang="en-US" b="1" dirty="0">
                <a:solidFill>
                  <a:srgbClr val="C00000"/>
                </a:solidFill>
                <a:latin typeface="Cambria" panose="02040503050406030204" pitchFamily="18" charset="0"/>
                <a:ea typeface="Cambria" panose="02040503050406030204" pitchFamily="18" charset="0"/>
              </a:rPr>
              <a:t>acceptable</a:t>
            </a:r>
            <a:r>
              <a:rPr lang="en-US" dirty="0">
                <a:latin typeface="Cambria" panose="02040503050406030204" pitchFamily="18" charset="0"/>
                <a:ea typeface="Cambria" panose="02040503050406030204" pitchFamily="18" charset="0"/>
              </a:rPr>
              <a:t> in the eyes of others.  </a:t>
            </a:r>
          </a:p>
          <a:p>
            <a:pPr lvl="1"/>
            <a:r>
              <a:rPr lang="en-US" sz="2800" dirty="0">
                <a:latin typeface="Cambria" panose="02040503050406030204" pitchFamily="18" charset="0"/>
                <a:ea typeface="Cambria" panose="02040503050406030204" pitchFamily="18" charset="0"/>
              </a:rPr>
              <a:t>“I am a bad person.”</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320F2F4F-C490-7740-5C8E-E63A1F378A56}"/>
              </a:ext>
            </a:extLst>
          </p:cNvPr>
          <p:cNvGrpSpPr/>
          <p:nvPr/>
        </p:nvGrpSpPr>
        <p:grpSpPr>
          <a:xfrm>
            <a:off x="4020671" y="4376044"/>
            <a:ext cx="3680012" cy="2446126"/>
            <a:chOff x="4020671" y="4376044"/>
            <a:chExt cx="3680012" cy="2446126"/>
          </a:xfrm>
        </p:grpSpPr>
        <p:pic>
          <p:nvPicPr>
            <p:cNvPr id="1026" name="Picture 2">
              <a:extLst>
                <a:ext uri="{FF2B5EF4-FFF2-40B4-BE49-F238E27FC236}">
                  <a16:creationId xmlns:a16="http://schemas.microsoft.com/office/drawing/2014/main" id="{81889773-DDDB-D741-A14A-55B5BFE79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671" y="4376044"/>
              <a:ext cx="3680012" cy="24461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E6FA8-BD8F-7A16-8A98-98058B80220E}"/>
                </a:ext>
              </a:extLst>
            </p:cNvPr>
            <p:cNvSpPr txBox="1"/>
            <p:nvPr/>
          </p:nvSpPr>
          <p:spPr>
            <a:xfrm>
              <a:off x="4269441" y="4894729"/>
              <a:ext cx="921124" cy="369332"/>
            </a:xfrm>
            <a:prstGeom prst="rect">
              <a:avLst/>
            </a:prstGeom>
            <a:noFill/>
          </p:spPr>
          <p:txBody>
            <a:bodyPr wrap="square" rtlCol="0">
              <a:spAutoFit/>
            </a:bodyPr>
            <a:lstStyle/>
            <a:p>
              <a:r>
                <a:rPr lang="en-US" b="1" dirty="0">
                  <a:solidFill>
                    <a:schemeClr val="bg1"/>
                  </a:solidFill>
                  <a:latin typeface="Cambria" panose="02040503050406030204" pitchFamily="18" charset="0"/>
                  <a:ea typeface="Cambria" panose="02040503050406030204" pitchFamily="18" charset="0"/>
                </a:rPr>
                <a:t>GUILT</a:t>
              </a:r>
            </a:p>
          </p:txBody>
        </p:sp>
        <p:sp>
          <p:nvSpPr>
            <p:cNvPr id="4" name="TextBox 3">
              <a:extLst>
                <a:ext uri="{FF2B5EF4-FFF2-40B4-BE49-F238E27FC236}">
                  <a16:creationId xmlns:a16="http://schemas.microsoft.com/office/drawing/2014/main" id="{9AD8BD0D-8232-D9F5-21AD-B72C1557208E}"/>
                </a:ext>
              </a:extLst>
            </p:cNvPr>
            <p:cNvSpPr txBox="1"/>
            <p:nvPr/>
          </p:nvSpPr>
          <p:spPr>
            <a:xfrm>
              <a:off x="6487087" y="4894729"/>
              <a:ext cx="1043266" cy="369332"/>
            </a:xfrm>
            <a:prstGeom prst="rect">
              <a:avLst/>
            </a:prstGeom>
            <a:noFill/>
          </p:spPr>
          <p:txBody>
            <a:bodyPr wrap="square" rtlCol="0">
              <a:spAutoFit/>
            </a:bodyPr>
            <a:lstStyle/>
            <a:p>
              <a:r>
                <a:rPr lang="en-US" b="1" dirty="0">
                  <a:solidFill>
                    <a:schemeClr val="bg1"/>
                  </a:solidFill>
                  <a:latin typeface="Cambria" panose="02040503050406030204" pitchFamily="18" charset="0"/>
                  <a:ea typeface="Cambria" panose="02040503050406030204" pitchFamily="18" charset="0"/>
                </a:rPr>
                <a:t>SHAME</a:t>
              </a:r>
            </a:p>
          </p:txBody>
        </p:sp>
      </p:grpSp>
      <p:sp>
        <p:nvSpPr>
          <p:cNvPr id="7" name="TextBox 6">
            <a:extLst>
              <a:ext uri="{FF2B5EF4-FFF2-40B4-BE49-F238E27FC236}">
                <a16:creationId xmlns:a16="http://schemas.microsoft.com/office/drawing/2014/main" id="{2FD32A2A-9CB7-813A-7EF7-529E4A4E9BE3}"/>
              </a:ext>
            </a:extLst>
          </p:cNvPr>
          <p:cNvSpPr txBox="1"/>
          <p:nvPr/>
        </p:nvSpPr>
        <p:spPr>
          <a:xfrm>
            <a:off x="8633013" y="6360459"/>
            <a:ext cx="2835088"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Schlagintweit</a:t>
            </a:r>
            <a:r>
              <a:rPr lang="en-US" dirty="0">
                <a:latin typeface="Cambria" panose="02040503050406030204" pitchFamily="18" charset="0"/>
                <a:ea typeface="Cambria" panose="02040503050406030204" pitchFamily="18" charset="0"/>
              </a:rPr>
              <a:t> et al. (2017)</a:t>
            </a:r>
          </a:p>
        </p:txBody>
      </p:sp>
    </p:spTree>
    <p:extLst>
      <p:ext uri="{BB962C8B-B14F-4D97-AF65-F5344CB8AC3E}">
        <p14:creationId xmlns:p14="http://schemas.microsoft.com/office/powerpoint/2010/main" val="40232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Guilt or Shame? </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sz="3200" b="1" dirty="0">
                <a:latin typeface="Cambria" panose="02040503050406030204" pitchFamily="18" charset="0"/>
                <a:ea typeface="Cambria" panose="02040503050406030204" pitchFamily="18" charset="0"/>
              </a:rPr>
              <a:t>Attributions about Recent Gambling</a:t>
            </a:r>
          </a:p>
          <a:p>
            <a:pPr marL="0" indent="0">
              <a:buNone/>
            </a:pPr>
            <a:endParaRPr lang="en-US" sz="1200" b="1" dirty="0">
              <a:latin typeface="Cambria" panose="02040503050406030204" pitchFamily="18" charset="0"/>
              <a:ea typeface="Cambria" panose="02040503050406030204" pitchFamily="18" charset="0"/>
            </a:endParaRPr>
          </a:p>
          <a:p>
            <a:pPr marL="971550" lvl="1" indent="-514350">
              <a:buFont typeface="+mj-lt"/>
              <a:buAutoNum type="arabicPeriod"/>
            </a:pPr>
            <a:r>
              <a:rPr lang="en-US" sz="2800" b="1" dirty="0">
                <a:latin typeface="Cambria" panose="02040503050406030204" pitchFamily="18" charset="0"/>
                <a:ea typeface="Cambria" panose="02040503050406030204" pitchFamily="18" charset="0"/>
              </a:rPr>
              <a:t>“My relapse this past week just proves once an addict,  always an addict.” </a:t>
            </a:r>
          </a:p>
          <a:p>
            <a:pPr marL="971550" lvl="1" indent="-514350">
              <a:buFont typeface="+mj-lt"/>
              <a:buAutoNum type="arabicPeriod"/>
            </a:pPr>
            <a:endParaRPr lang="en-US" sz="2800" b="1" dirty="0">
              <a:latin typeface="Cambria" panose="02040503050406030204" pitchFamily="18" charset="0"/>
              <a:ea typeface="Cambria" panose="02040503050406030204" pitchFamily="18" charset="0"/>
            </a:endParaRPr>
          </a:p>
          <a:p>
            <a:pPr marL="971550" lvl="1" indent="-514350">
              <a:buFont typeface="+mj-lt"/>
              <a:buAutoNum type="arabicPeriod"/>
            </a:pPr>
            <a:r>
              <a:rPr lang="en-US" sz="2800" b="1" dirty="0">
                <a:latin typeface="Cambria" panose="02040503050406030204" pitchFamily="18" charset="0"/>
                <a:ea typeface="Cambria" panose="02040503050406030204" pitchFamily="18" charset="0"/>
              </a:rPr>
              <a:t>“I drank too much while gambling that night. I shouldn’t have done that; I know better.”</a:t>
            </a:r>
          </a:p>
          <a:p>
            <a:pPr marL="971550" lvl="1" indent="-514350">
              <a:buFont typeface="+mj-lt"/>
              <a:buAutoNum type="arabicPeriod"/>
            </a:pPr>
            <a:endParaRPr lang="en-US" sz="2800" b="1" dirty="0">
              <a:latin typeface="Cambria" panose="02040503050406030204" pitchFamily="18" charset="0"/>
              <a:ea typeface="Cambria" panose="02040503050406030204" pitchFamily="18" charset="0"/>
            </a:endParaRPr>
          </a:p>
          <a:p>
            <a:pPr marL="971550" lvl="1" indent="-514350">
              <a:buFont typeface="+mj-lt"/>
              <a:buAutoNum type="arabicPeriod"/>
            </a:pPr>
            <a:r>
              <a:rPr lang="en-US" sz="2800" b="1" dirty="0">
                <a:latin typeface="Cambria" panose="02040503050406030204" pitchFamily="18" charset="0"/>
                <a:ea typeface="Cambria" panose="02040503050406030204" pitchFamily="18" charset="0"/>
              </a:rPr>
              <a:t>“I am a pathetic gambler who constantly loses her money. Like my dad always said, “I’m a waste of oxygen.”</a:t>
            </a:r>
          </a:p>
          <a:p>
            <a:pPr lvl="1"/>
            <a:endParaRPr lang="en-US" sz="2800" b="1"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7DF8FA6-1913-3B91-0B6A-97EFBE265C07}"/>
              </a:ext>
            </a:extLst>
          </p:cNvPr>
          <p:cNvSpPr txBox="1"/>
          <p:nvPr/>
        </p:nvSpPr>
        <p:spPr>
          <a:xfrm rot="19760206">
            <a:off x="2623856" y="2439825"/>
            <a:ext cx="2963955" cy="1015663"/>
          </a:xfrm>
          <a:prstGeom prst="rect">
            <a:avLst/>
          </a:prstGeom>
          <a:noFill/>
        </p:spPr>
        <p:txBody>
          <a:bodyPr wrap="square" rtlCol="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Cambria" panose="02040503050406030204" pitchFamily="18" charset="0"/>
                <a:ea typeface="Cambria" panose="02040503050406030204" pitchFamily="18" charset="0"/>
              </a:rPr>
              <a:t>SHAME</a:t>
            </a:r>
          </a:p>
        </p:txBody>
      </p:sp>
      <p:sp>
        <p:nvSpPr>
          <p:cNvPr id="4" name="TextBox 3">
            <a:extLst>
              <a:ext uri="{FF2B5EF4-FFF2-40B4-BE49-F238E27FC236}">
                <a16:creationId xmlns:a16="http://schemas.microsoft.com/office/drawing/2014/main" id="{C1D06AE9-8DA7-2086-AF04-A5E520ED54C5}"/>
              </a:ext>
            </a:extLst>
          </p:cNvPr>
          <p:cNvSpPr txBox="1"/>
          <p:nvPr/>
        </p:nvSpPr>
        <p:spPr>
          <a:xfrm rot="19819009">
            <a:off x="4278769" y="3743861"/>
            <a:ext cx="3634460" cy="1015663"/>
          </a:xfrm>
          <a:prstGeom prst="rect">
            <a:avLst/>
          </a:prstGeom>
          <a:noFill/>
        </p:spPr>
        <p:txBody>
          <a:bodyPr wrap="square" rtlCol="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Cambria" panose="02040503050406030204" pitchFamily="18" charset="0"/>
                <a:ea typeface="Cambria" panose="02040503050406030204" pitchFamily="18" charset="0"/>
              </a:rPr>
              <a:t>GUILT</a:t>
            </a:r>
            <a:endParaRPr lang="en-US" sz="6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10C5E91-F5BC-1CE8-5CC1-3286703053B4}"/>
              </a:ext>
            </a:extLst>
          </p:cNvPr>
          <p:cNvSpPr txBox="1"/>
          <p:nvPr/>
        </p:nvSpPr>
        <p:spPr>
          <a:xfrm rot="19760206">
            <a:off x="7309366" y="5071420"/>
            <a:ext cx="2963955" cy="1015663"/>
          </a:xfrm>
          <a:prstGeom prst="rect">
            <a:avLst/>
          </a:prstGeom>
          <a:noFill/>
        </p:spPr>
        <p:txBody>
          <a:bodyPr wrap="square" rtlCol="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Cambria" panose="02040503050406030204" pitchFamily="18" charset="0"/>
                <a:ea typeface="Cambria" panose="02040503050406030204" pitchFamily="18" charset="0"/>
              </a:rPr>
              <a:t>SHAME</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6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Guilt and Shame in Relation to Gambling</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55605"/>
            <a:ext cx="4917141" cy="4351338"/>
          </a:xfrm>
        </p:spPr>
        <p:txBody>
          <a:bodyPr>
            <a:normAutofit/>
          </a:bodyPr>
          <a:lstStyle/>
          <a:p>
            <a:pPr marL="0" indent="0">
              <a:buNone/>
            </a:pPr>
            <a:r>
              <a:rPr lang="en-US" sz="2800" dirty="0">
                <a:latin typeface="Cambria" panose="02040503050406030204" pitchFamily="18" charset="0"/>
                <a:ea typeface="Cambria" panose="02040503050406030204" pitchFamily="18" charset="0"/>
              </a:rPr>
              <a:t>Many individuals who gamble, regardless of problem gambling severity experience guilt about their gambling losses. </a:t>
            </a:r>
          </a:p>
          <a:p>
            <a:pPr marL="0" indent="0">
              <a:buNone/>
            </a:pPr>
            <a:endParaRPr lang="en-US" sz="2800" dirty="0">
              <a:latin typeface="Cambria" panose="02040503050406030204" pitchFamily="18" charset="0"/>
              <a:ea typeface="Cambria" panose="02040503050406030204" pitchFamily="18" charset="0"/>
            </a:endParaRP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graphicFrame>
        <p:nvGraphicFramePr>
          <p:cNvPr id="5" name="Chart 4">
            <a:extLst>
              <a:ext uri="{FF2B5EF4-FFF2-40B4-BE49-F238E27FC236}">
                <a16:creationId xmlns:a16="http://schemas.microsoft.com/office/drawing/2014/main" id="{4A1D95FA-EB59-19FF-99AC-FC7AC1958F00}"/>
              </a:ext>
            </a:extLst>
          </p:cNvPr>
          <p:cNvGraphicFramePr/>
          <p:nvPr>
            <p:extLst>
              <p:ext uri="{D42A27DB-BD31-4B8C-83A1-F6EECF244321}">
                <p14:modId xmlns:p14="http://schemas.microsoft.com/office/powerpoint/2010/main" val="1174151799"/>
              </p:ext>
            </p:extLst>
          </p:nvPr>
        </p:nvGraphicFramePr>
        <p:xfrm>
          <a:off x="5755341" y="2391865"/>
          <a:ext cx="6064624" cy="36237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dirty="0">
                <a:latin typeface="Cambria" panose="02040503050406030204" pitchFamily="18" charset="0"/>
                <a:ea typeface="Cambria" panose="02040503050406030204" pitchFamily="18" charset="0"/>
              </a:rPr>
              <a:t>Yi &amp; </a:t>
            </a:r>
            <a:r>
              <a:rPr lang="en-US" dirty="0" err="1">
                <a:latin typeface="Cambria" panose="02040503050406030204" pitchFamily="18" charset="0"/>
                <a:ea typeface="Cambria" panose="02040503050406030204" pitchFamily="18" charset="0"/>
              </a:rPr>
              <a:t>Kanetkar</a:t>
            </a:r>
            <a:r>
              <a:rPr lang="en-US" dirty="0">
                <a:latin typeface="Cambria" panose="02040503050406030204" pitchFamily="18" charset="0"/>
                <a:ea typeface="Cambria" panose="02040503050406030204" pitchFamily="18" charset="0"/>
              </a:rPr>
              <a:t> (2011)</a:t>
            </a:r>
          </a:p>
        </p:txBody>
      </p:sp>
      <p:sp>
        <p:nvSpPr>
          <p:cNvPr id="4" name="Rectangle 3">
            <a:extLst>
              <a:ext uri="{FF2B5EF4-FFF2-40B4-BE49-F238E27FC236}">
                <a16:creationId xmlns:a16="http://schemas.microsoft.com/office/drawing/2014/main" id="{B5176C25-65DF-D062-FEA1-3B8E635D589E}"/>
              </a:ext>
            </a:extLst>
          </p:cNvPr>
          <p:cNvSpPr/>
          <p:nvPr/>
        </p:nvSpPr>
        <p:spPr>
          <a:xfrm>
            <a:off x="9076765" y="2904565"/>
            <a:ext cx="2581835" cy="268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4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Guilt and Shame in Relation to Gambling</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55605"/>
            <a:ext cx="4917141" cy="4351338"/>
          </a:xfrm>
        </p:spPr>
        <p:txBody>
          <a:bodyPr>
            <a:normAutofit lnSpcReduction="10000"/>
          </a:bodyPr>
          <a:lstStyle/>
          <a:p>
            <a:pPr marL="0" indent="0">
              <a:buNone/>
            </a:pPr>
            <a:r>
              <a:rPr lang="en-US" sz="2800" dirty="0">
                <a:latin typeface="Cambria" panose="02040503050406030204" pitchFamily="18" charset="0"/>
                <a:ea typeface="Cambria" panose="02040503050406030204" pitchFamily="18" charset="0"/>
              </a:rPr>
              <a:t>Many individuals who gamble, regardless of problem gambling severity experience guilt about their gambling losses. </a:t>
            </a:r>
          </a:p>
          <a:p>
            <a:pPr marL="0" indent="0">
              <a:buNone/>
            </a:pPr>
            <a:endParaRPr lang="en-US" sz="2800" dirty="0">
              <a:latin typeface="Cambria" panose="02040503050406030204" pitchFamily="18" charset="0"/>
              <a:ea typeface="Cambria" panose="02040503050406030204" pitchFamily="18" charset="0"/>
            </a:endParaRPr>
          </a:p>
          <a:p>
            <a:pPr marL="0" indent="0">
              <a:buNone/>
            </a:pPr>
            <a:r>
              <a:rPr lang="en-US" sz="2800" dirty="0">
                <a:latin typeface="Cambria" panose="02040503050406030204" pitchFamily="18" charset="0"/>
                <a:ea typeface="Cambria" panose="02040503050406030204" pitchFamily="18" charset="0"/>
              </a:rPr>
              <a:t>As gambling problem severity increases, the likelihood of experiencing shame about their gambling losses increases.  </a:t>
            </a:r>
          </a:p>
        </p:txBody>
      </p:sp>
      <p:sp>
        <p:nvSpPr>
          <p:cNvPr id="6" name="Text Box 20">
            <a:extLst>
              <a:ext uri="{FF2B5EF4-FFF2-40B4-BE49-F238E27FC236}">
                <a16:creationId xmlns:a16="http://schemas.microsoft.com/office/drawing/2014/main" id="{53F55A29-E43C-0588-E2E5-A26820B921E8}"/>
              </a:ext>
            </a:extLst>
          </p:cNvPr>
          <p:cNvSpPr txBox="1">
            <a:spLocks noChangeArrowheads="1"/>
          </p:cNvSpPr>
          <p:nvPr/>
        </p:nvSpPr>
        <p:spPr bwMode="auto">
          <a:xfrm>
            <a:off x="10325100" y="3426113"/>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Cambria" panose="02040503050406030204" pitchFamily="18" charset="0"/>
              <a:ea typeface="Cambria" panose="02040503050406030204" pitchFamily="18" charset="0"/>
            </a:endParaRPr>
          </a:p>
        </p:txBody>
      </p:sp>
      <p:graphicFrame>
        <p:nvGraphicFramePr>
          <p:cNvPr id="5" name="Chart 4">
            <a:extLst>
              <a:ext uri="{FF2B5EF4-FFF2-40B4-BE49-F238E27FC236}">
                <a16:creationId xmlns:a16="http://schemas.microsoft.com/office/drawing/2014/main" id="{4A1D95FA-EB59-19FF-99AC-FC7AC1958F00}"/>
              </a:ext>
            </a:extLst>
          </p:cNvPr>
          <p:cNvGraphicFramePr/>
          <p:nvPr/>
        </p:nvGraphicFramePr>
        <p:xfrm>
          <a:off x="5755341" y="2391865"/>
          <a:ext cx="6064624" cy="36237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30A61A8-2CA0-A0A4-CBC0-0969FA38B4E8}"/>
              </a:ext>
            </a:extLst>
          </p:cNvPr>
          <p:cNvSpPr txBox="1"/>
          <p:nvPr/>
        </p:nvSpPr>
        <p:spPr>
          <a:xfrm>
            <a:off x="7005918" y="6400800"/>
            <a:ext cx="4462182" cy="369332"/>
          </a:xfrm>
          <a:prstGeom prst="rect">
            <a:avLst/>
          </a:prstGeom>
          <a:noFill/>
        </p:spPr>
        <p:txBody>
          <a:bodyPr wrap="square" rtlCol="0">
            <a:spAutoFit/>
          </a:bodyPr>
          <a:lstStyle/>
          <a:p>
            <a:pPr algn="r"/>
            <a:r>
              <a:rPr lang="en-US" dirty="0">
                <a:latin typeface="Cambria" panose="02040503050406030204" pitchFamily="18" charset="0"/>
                <a:ea typeface="Cambria" panose="02040503050406030204" pitchFamily="18" charset="0"/>
              </a:rPr>
              <a:t>Yi &amp; </a:t>
            </a:r>
            <a:r>
              <a:rPr lang="en-US" dirty="0" err="1">
                <a:latin typeface="Cambria" panose="02040503050406030204" pitchFamily="18" charset="0"/>
                <a:ea typeface="Cambria" panose="02040503050406030204" pitchFamily="18" charset="0"/>
              </a:rPr>
              <a:t>Kanetkar</a:t>
            </a:r>
            <a:r>
              <a:rPr lang="en-US" dirty="0">
                <a:latin typeface="Cambria" panose="02040503050406030204" pitchFamily="18" charset="0"/>
                <a:ea typeface="Cambria" panose="02040503050406030204" pitchFamily="18" charset="0"/>
              </a:rPr>
              <a:t> (2011)</a:t>
            </a:r>
          </a:p>
        </p:txBody>
      </p:sp>
    </p:spTree>
    <p:extLst>
      <p:ext uri="{BB962C8B-B14F-4D97-AF65-F5344CB8AC3E}">
        <p14:creationId xmlns:p14="http://schemas.microsoft.com/office/powerpoint/2010/main" val="287856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ambria" panose="02040503050406030204" pitchFamily="18" charset="0"/>
                <a:ea typeface="Cambria" panose="02040503050406030204" pitchFamily="18" charset="0"/>
              </a:rPr>
              <a:t>Gambling and Guilt</a:t>
            </a:r>
          </a:p>
        </p:txBody>
      </p:sp>
      <p:sp>
        <p:nvSpPr>
          <p:cNvPr id="21" name="Content Placeholder 20">
            <a:extLst>
              <a:ext uri="{FF2B5EF4-FFF2-40B4-BE49-F238E27FC236}">
                <a16:creationId xmlns:a16="http://schemas.microsoft.com/office/drawing/2014/main" id="{32B1942C-B344-20C9-2336-8B301327F146}"/>
              </a:ext>
            </a:extLst>
          </p:cNvPr>
          <p:cNvSpPr>
            <a:spLocks noGrp="1"/>
          </p:cNvSpPr>
          <p:nvPr>
            <p:ph sz="half" idx="1"/>
          </p:nvPr>
        </p:nvSpPr>
        <p:spPr>
          <a:xfrm>
            <a:off x="838200" y="1825625"/>
            <a:ext cx="10515600" cy="4351338"/>
          </a:xfrm>
        </p:spPr>
        <p:txBody>
          <a:bodyPr>
            <a:normAutofit/>
          </a:bodyPr>
          <a:lstStyle/>
          <a:p>
            <a:pPr marL="0" indent="0">
              <a:buNone/>
            </a:pPr>
            <a:r>
              <a:rPr lang="en-US" sz="2800" dirty="0">
                <a:latin typeface="Cambria" panose="02040503050406030204" pitchFamily="18" charset="0"/>
                <a:ea typeface="Cambria" panose="02040503050406030204" pitchFamily="18" charset="0"/>
              </a:rPr>
              <a:t>Several studies demonstrate tha</a:t>
            </a:r>
            <a:r>
              <a:rPr lang="en-US" dirty="0">
                <a:latin typeface="Cambria" panose="02040503050406030204" pitchFamily="18" charset="0"/>
                <a:ea typeface="Cambria" panose="02040503050406030204" pitchFamily="18" charset="0"/>
              </a:rPr>
              <a:t>t the feelings of guilt do not lead to future gambling episodes.  Guilt is not associated with coping motives.</a:t>
            </a:r>
          </a:p>
          <a:p>
            <a:pPr marL="0" indent="0">
              <a:buNone/>
            </a:pPr>
            <a:endParaRPr lang="en-US" sz="2800" dirty="0">
              <a:latin typeface="Cambria" panose="02040503050406030204" pitchFamily="18" charset="0"/>
              <a:ea typeface="Cambria" panose="02040503050406030204" pitchFamily="18" charset="0"/>
            </a:endParaRPr>
          </a:p>
          <a:p>
            <a:pPr marL="0" indent="0">
              <a:buNone/>
            </a:pPr>
            <a:r>
              <a:rPr lang="en-US" sz="2800" dirty="0">
                <a:latin typeface="Cambria" panose="02040503050406030204" pitchFamily="18" charset="0"/>
                <a:ea typeface="Cambria" panose="02040503050406030204" pitchFamily="18" charset="0"/>
              </a:rPr>
              <a:t>Rather the experience of guilt </a:t>
            </a:r>
            <a:r>
              <a:rPr lang="en-US" dirty="0">
                <a:latin typeface="Cambria" panose="02040503050406030204" pitchFamily="18" charset="0"/>
                <a:ea typeface="Cambria" panose="02040503050406030204" pitchFamily="18" charset="0"/>
              </a:rPr>
              <a:t>stemming</a:t>
            </a:r>
            <a:r>
              <a:rPr lang="en-US" sz="2800" dirty="0">
                <a:latin typeface="Cambria" panose="02040503050406030204" pitchFamily="18" charset="0"/>
                <a:ea typeface="Cambria" panose="02040503050406030204" pitchFamily="18" charset="0"/>
              </a:rPr>
              <a:t> from gambling </a:t>
            </a:r>
            <a:r>
              <a:rPr lang="en-US" dirty="0">
                <a:latin typeface="Cambria" panose="02040503050406030204" pitchFamily="18" charset="0"/>
                <a:ea typeface="Cambria" panose="02040503050406030204" pitchFamily="18" charset="0"/>
              </a:rPr>
              <a:t>creates</a:t>
            </a:r>
            <a:r>
              <a:rPr lang="en-US" sz="2800" dirty="0">
                <a:latin typeface="Cambria" panose="02040503050406030204" pitchFamily="18" charset="0"/>
                <a:ea typeface="Cambria" panose="02040503050406030204" pitchFamily="18" charset="0"/>
              </a:rPr>
              <a:t> agency to act and resolve the feelings of guilt.   </a:t>
            </a:r>
            <a:endParaRPr lang="en-US" dirty="0">
              <a:latin typeface="Cambria" panose="02040503050406030204" pitchFamily="18" charset="0"/>
              <a:ea typeface="Cambria" panose="02040503050406030204" pitchFamily="18" charset="0"/>
            </a:endParaRPr>
          </a:p>
          <a:p>
            <a:pPr lvl="1"/>
            <a:r>
              <a:rPr lang="en-US" sz="2800" dirty="0">
                <a:latin typeface="Cambria" panose="02040503050406030204" pitchFamily="18" charset="0"/>
                <a:ea typeface="Cambria" panose="02040503050406030204" pitchFamily="18" charset="0"/>
              </a:rPr>
              <a:t>“What do I need to do to fix the situation?”</a:t>
            </a:r>
          </a:p>
          <a:p>
            <a:pPr lvl="1"/>
            <a:r>
              <a:rPr lang="en-US" sz="2800" dirty="0">
                <a:latin typeface="Cambria" panose="02040503050406030204" pitchFamily="18" charset="0"/>
                <a:ea typeface="Cambria" panose="02040503050406030204" pitchFamily="18" charset="0"/>
              </a:rPr>
              <a:t>“How do I repair the damage done?”</a:t>
            </a:r>
          </a:p>
        </p:txBody>
      </p:sp>
      <p:sp>
        <p:nvSpPr>
          <p:cNvPr id="7" name="TextBox 6">
            <a:extLst>
              <a:ext uri="{FF2B5EF4-FFF2-40B4-BE49-F238E27FC236}">
                <a16:creationId xmlns:a16="http://schemas.microsoft.com/office/drawing/2014/main" id="{430A61A8-2CA0-A0A4-CBC0-0969FA38B4E8}"/>
              </a:ext>
            </a:extLst>
          </p:cNvPr>
          <p:cNvSpPr txBox="1"/>
          <p:nvPr/>
        </p:nvSpPr>
        <p:spPr>
          <a:xfrm>
            <a:off x="4034118" y="6400800"/>
            <a:ext cx="7433982" cy="369332"/>
          </a:xfrm>
          <a:prstGeom prst="rect">
            <a:avLst/>
          </a:prstGeom>
          <a:noFill/>
        </p:spPr>
        <p:txBody>
          <a:bodyPr wrap="square" rtlCol="0">
            <a:spAutoFit/>
          </a:bodyPr>
          <a:lstStyle/>
          <a:p>
            <a:pPr algn="r"/>
            <a:r>
              <a:rPr lang="en-US" sz="1800" b="0" i="0" u="none" strike="noStrike" baseline="0" dirty="0" err="1">
                <a:solidFill>
                  <a:srgbClr val="000000"/>
                </a:solidFill>
                <a:latin typeface="Cambria" panose="02040503050406030204" pitchFamily="18" charset="0"/>
                <a:ea typeface="Cambria" panose="02040503050406030204" pitchFamily="18" charset="0"/>
              </a:rPr>
              <a:t>Schlagintweit</a:t>
            </a:r>
            <a:r>
              <a:rPr lang="en-US" sz="1800" b="0" i="0" u="none" strike="noStrike" baseline="0" dirty="0">
                <a:solidFill>
                  <a:srgbClr val="000000"/>
                </a:solidFill>
                <a:latin typeface="Cambria" panose="02040503050406030204" pitchFamily="18" charset="0"/>
                <a:ea typeface="Cambria" panose="02040503050406030204" pitchFamily="18" charset="0"/>
              </a:rPr>
              <a:t> et al. (</a:t>
            </a:r>
            <a:r>
              <a:rPr lang="en-US" dirty="0">
                <a:latin typeface="Cambria" panose="02040503050406030204" pitchFamily="18" charset="0"/>
                <a:ea typeface="Cambria" panose="02040503050406030204" pitchFamily="18" charset="0"/>
              </a:rPr>
              <a:t>2017); </a:t>
            </a:r>
            <a:r>
              <a:rPr lang="en-US" dirty="0" err="1">
                <a:latin typeface="Cambria" panose="02040503050406030204" pitchFamily="18" charset="0"/>
                <a:ea typeface="Cambria" panose="02040503050406030204" pitchFamily="18" charset="0"/>
              </a:rPr>
              <a:t>Treeby</a:t>
            </a:r>
            <a:r>
              <a:rPr lang="en-US" dirty="0">
                <a:latin typeface="Cambria" panose="02040503050406030204" pitchFamily="18" charset="0"/>
                <a:ea typeface="Cambria" panose="02040503050406030204" pitchFamily="18" charset="0"/>
              </a:rPr>
              <a:t> &amp; Bruno (2012); Yi &amp; </a:t>
            </a:r>
            <a:r>
              <a:rPr lang="en-US" dirty="0" err="1">
                <a:latin typeface="Cambria" panose="02040503050406030204" pitchFamily="18" charset="0"/>
                <a:ea typeface="Cambria" panose="02040503050406030204" pitchFamily="18" charset="0"/>
              </a:rPr>
              <a:t>Kanetkar</a:t>
            </a:r>
            <a:r>
              <a:rPr lang="en-US" dirty="0">
                <a:latin typeface="Cambria" panose="02040503050406030204" pitchFamily="18" charset="0"/>
                <a:ea typeface="Cambria" panose="02040503050406030204" pitchFamily="18" charset="0"/>
              </a:rPr>
              <a:t> (2011)</a:t>
            </a:r>
          </a:p>
        </p:txBody>
      </p:sp>
    </p:spTree>
    <p:extLst>
      <p:ext uri="{BB962C8B-B14F-4D97-AF65-F5344CB8AC3E}">
        <p14:creationId xmlns:p14="http://schemas.microsoft.com/office/powerpoint/2010/main" val="1657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4922</TotalTime>
  <Words>4758</Words>
  <Application>Microsoft Office PowerPoint</Application>
  <PresentationFormat>Widescreen</PresentationFormat>
  <Paragraphs>378</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Cambria</vt:lpstr>
      <vt:lpstr>STIX-Regular</vt:lpstr>
      <vt:lpstr>Office Theme</vt:lpstr>
      <vt:lpstr>1_Office Theme</vt:lpstr>
      <vt:lpstr>Guilt and Shame in the Context of Gambling Disorder Treatment  MCPGSA – 06/19/2024</vt:lpstr>
      <vt:lpstr>Workshop Goals</vt:lpstr>
      <vt:lpstr>The social context of a gambling disorder</vt:lpstr>
      <vt:lpstr>Terminology</vt:lpstr>
      <vt:lpstr>Distinction between Guilt or Shame </vt:lpstr>
      <vt:lpstr>Guilt or Shame? </vt:lpstr>
      <vt:lpstr>Guilt and Shame in Relation to Gambling</vt:lpstr>
      <vt:lpstr>Guilt and Shame in Relation to Gambling</vt:lpstr>
      <vt:lpstr>Gambling and Guilt</vt:lpstr>
      <vt:lpstr>The Experience of  Shame</vt:lpstr>
      <vt:lpstr>Different Types of Shame</vt:lpstr>
      <vt:lpstr>Defining Types of  Shame</vt:lpstr>
      <vt:lpstr>Gambling and Shame</vt:lpstr>
      <vt:lpstr>Gambling and Shame</vt:lpstr>
      <vt:lpstr>Acute Episode of Risk for Suicide</vt:lpstr>
      <vt:lpstr>Gambling and Shame</vt:lpstr>
      <vt:lpstr>Gambling and Shame</vt:lpstr>
      <vt:lpstr>Gambling and Shame</vt:lpstr>
      <vt:lpstr>Gambling and Shame</vt:lpstr>
      <vt:lpstr>Gambling and Shame</vt:lpstr>
      <vt:lpstr>Gambling and Shame</vt:lpstr>
      <vt:lpstr>Conceptualizing Gambling and Shame</vt:lpstr>
      <vt:lpstr>Treatment Approaches for Guilt and Shame</vt:lpstr>
      <vt:lpstr>Treatment Approaches for Guilt and Shame</vt:lpstr>
      <vt:lpstr>Treatment Approaches for Guilt and Primary Adaptive Shame</vt:lpstr>
      <vt:lpstr>Treatment Approach for Primary Adaptive Shame</vt:lpstr>
      <vt:lpstr>Treatment Approach for Primary Maladaptive Shame</vt:lpstr>
      <vt:lpstr>Treatment Approach for Primary Maladaptive Shame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Contingency Management for the Treatment of Substance Use Disorders</dc:title>
  <dc:creator>Jeremiah</dc:creator>
  <cp:lastModifiedBy>jamie schieber</cp:lastModifiedBy>
  <cp:revision>113</cp:revision>
  <cp:lastPrinted>2024-04-29T21:31:52Z</cp:lastPrinted>
  <dcterms:created xsi:type="dcterms:W3CDTF">2021-06-16T18:10:05Z</dcterms:created>
  <dcterms:modified xsi:type="dcterms:W3CDTF">2024-05-24T17:45:26Z</dcterms:modified>
</cp:coreProperties>
</file>