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0"/>
  </p:notesMasterIdLst>
  <p:handoutMasterIdLst>
    <p:handoutMasterId r:id="rId51"/>
  </p:handoutMasterIdLst>
  <p:sldIdLst>
    <p:sldId id="433" r:id="rId5"/>
    <p:sldId id="329" r:id="rId6"/>
    <p:sldId id="434" r:id="rId7"/>
    <p:sldId id="397" r:id="rId8"/>
    <p:sldId id="457" r:id="rId9"/>
    <p:sldId id="398" r:id="rId10"/>
    <p:sldId id="436" r:id="rId11"/>
    <p:sldId id="458" r:id="rId12"/>
    <p:sldId id="400" r:id="rId13"/>
    <p:sldId id="399" r:id="rId14"/>
    <p:sldId id="260" r:id="rId15"/>
    <p:sldId id="401" r:id="rId16"/>
    <p:sldId id="274" r:id="rId17"/>
    <p:sldId id="402" r:id="rId18"/>
    <p:sldId id="454" r:id="rId19"/>
    <p:sldId id="404" r:id="rId20"/>
    <p:sldId id="406" r:id="rId21"/>
    <p:sldId id="460" r:id="rId22"/>
    <p:sldId id="407" r:id="rId23"/>
    <p:sldId id="413" r:id="rId24"/>
    <p:sldId id="408" r:id="rId25"/>
    <p:sldId id="432" r:id="rId26"/>
    <p:sldId id="423" r:id="rId27"/>
    <p:sldId id="276" r:id="rId28"/>
    <p:sldId id="455" r:id="rId29"/>
    <p:sldId id="403" r:id="rId30"/>
    <p:sldId id="428" r:id="rId31"/>
    <p:sldId id="427" r:id="rId32"/>
    <p:sldId id="462" r:id="rId33"/>
    <p:sldId id="450" r:id="rId34"/>
    <p:sldId id="272" r:id="rId35"/>
    <p:sldId id="459" r:id="rId36"/>
    <p:sldId id="461" r:id="rId37"/>
    <p:sldId id="451" r:id="rId38"/>
    <p:sldId id="415" r:id="rId39"/>
    <p:sldId id="452" r:id="rId40"/>
    <p:sldId id="453" r:id="rId41"/>
    <p:sldId id="456" r:id="rId42"/>
    <p:sldId id="414" r:id="rId43"/>
    <p:sldId id="417" r:id="rId44"/>
    <p:sldId id="419" r:id="rId45"/>
    <p:sldId id="420" r:id="rId46"/>
    <p:sldId id="421" r:id="rId47"/>
    <p:sldId id="422" r:id="rId48"/>
    <p:sldId id="418" r:id="rId49"/>
  </p:sldIdLst>
  <p:sldSz cx="12188825"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8F9079-0E20-49EC-B57B-D598A02414A4}" v="187" dt="2024-05-11T16:22:34.836"/>
  </p1510:revLst>
</p1510:revInfo>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71" d="100"/>
          <a:sy n="71" d="100"/>
        </p:scale>
        <p:origin x="846" y="66"/>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notesTextViewPr>
    <p:cViewPr>
      <p:scale>
        <a:sx n="1" d="1"/>
        <a:sy n="1" d="1"/>
      </p:scale>
      <p:origin x="0" y="0"/>
    </p:cViewPr>
  </p:notesTextViewPr>
  <p:notesViewPr>
    <p:cSldViewPr>
      <p:cViewPr varScale="1">
        <p:scale>
          <a:sx n="84" d="100"/>
          <a:sy n="84" d="100"/>
        </p:scale>
        <p:origin x="1002" y="6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04A8D02-4E65-4CCD-8312-4AB164C6C77D}" type="datetimeFigureOut">
              <a:rPr lang="en-US"/>
              <a:t>5/13/2024</a:t>
            </a:fld>
            <a:endParaRPr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C119DBA-4540-49B3-8FA9-6259387ECF9E}" type="slidenum">
              <a:rPr/>
              <a:t>‹#›</a:t>
            </a:fld>
            <a:endParaRPr dirty="0"/>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7A755D9-D361-47B8-9652-3B4EA9776CE5}" type="datetimeFigureOut">
              <a:rPr lang="en-US"/>
              <a:t>5/13/2024</a:t>
            </a:fld>
            <a:endParaRPr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3B36274-F2B9-4C45-BBB4-0EDF4CD651A7}" type="slidenum">
              <a:rPr/>
              <a:t>‹#›</a:t>
            </a:fld>
            <a:endParaRPr dirty="0"/>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Certified Clinical Trauma Professional (CCTP)</a:t>
            </a:r>
          </a:p>
        </p:txBody>
      </p:sp>
      <p:sp>
        <p:nvSpPr>
          <p:cNvPr id="4" name="Slide Number Placeholder 3"/>
          <p:cNvSpPr>
            <a:spLocks noGrp="1"/>
          </p:cNvSpPr>
          <p:nvPr>
            <p:ph type="sldNum" sz="quarter" idx="10"/>
          </p:nvPr>
        </p:nvSpPr>
        <p:spPr/>
        <p:txBody>
          <a:bodyPr/>
          <a:lstStyle/>
          <a:p>
            <a:fld id="{137859A4-4A98-4E49-AC13-DC14F1A28965}" type="slidenum">
              <a:rPr lang="en-US" smtClean="0"/>
              <a:pPr/>
              <a:t>2</a:t>
            </a:fld>
            <a:endParaRPr lang="en-US" dirty="0"/>
          </a:p>
        </p:txBody>
      </p:sp>
    </p:spTree>
    <p:extLst>
      <p:ext uri="{BB962C8B-B14F-4D97-AF65-F5344CB8AC3E}">
        <p14:creationId xmlns:p14="http://schemas.microsoft.com/office/powerpoint/2010/main" val="1948804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Will find that although the information presented today is mostly for you, there</a:t>
            </a:r>
            <a:r>
              <a:rPr lang="en-US" baseline="0" dirty="0"/>
              <a:t> is a great deal of concepts and dynamics that will cross over into your practice with clients. </a:t>
            </a:r>
            <a:endParaRPr lang="en-US" dirty="0"/>
          </a:p>
        </p:txBody>
      </p:sp>
      <p:sp>
        <p:nvSpPr>
          <p:cNvPr id="4" name="Slide Number Placeholder 3"/>
          <p:cNvSpPr>
            <a:spLocks noGrp="1"/>
          </p:cNvSpPr>
          <p:nvPr>
            <p:ph type="sldNum" sz="quarter" idx="10"/>
          </p:nvPr>
        </p:nvSpPr>
        <p:spPr/>
        <p:txBody>
          <a:bodyPr/>
          <a:lstStyle/>
          <a:p>
            <a:fld id="{137859A4-4A98-4E49-AC13-DC14F1A28965}" type="slidenum">
              <a:rPr lang="en-US" smtClean="0"/>
              <a:pPr/>
              <a:t>11</a:t>
            </a:fld>
            <a:endParaRPr lang="en-US" dirty="0"/>
          </a:p>
        </p:txBody>
      </p:sp>
    </p:spTree>
    <p:extLst>
      <p:ext uri="{BB962C8B-B14F-4D97-AF65-F5344CB8AC3E}">
        <p14:creationId xmlns:p14="http://schemas.microsoft.com/office/powerpoint/2010/main" val="3651385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 Immediate, Del = Delayed</a:t>
            </a:r>
          </a:p>
        </p:txBody>
      </p:sp>
      <p:sp>
        <p:nvSpPr>
          <p:cNvPr id="4" name="Slide Number Placeholder 3"/>
          <p:cNvSpPr>
            <a:spLocks noGrp="1"/>
          </p:cNvSpPr>
          <p:nvPr>
            <p:ph type="sldNum" sz="quarter" idx="10"/>
          </p:nvPr>
        </p:nvSpPr>
        <p:spPr/>
        <p:txBody>
          <a:bodyPr/>
          <a:lstStyle/>
          <a:p>
            <a:fld id="{1FF8AF84-0484-43CB-90FF-474EFCDB2140}" type="slidenum">
              <a:rPr lang="en-US" smtClean="0"/>
              <a:t>13</a:t>
            </a:fld>
            <a:endParaRPr lang="en-US" dirty="0"/>
          </a:p>
        </p:txBody>
      </p:sp>
    </p:spTree>
    <p:extLst>
      <p:ext uri="{BB962C8B-B14F-4D97-AF65-F5344CB8AC3E}">
        <p14:creationId xmlns:p14="http://schemas.microsoft.com/office/powerpoint/2010/main" val="3076090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What treatment interventions have been most helpful to you with your experiences of trauma?</a:t>
            </a:r>
          </a:p>
          <a:p>
            <a:r>
              <a:rPr lang="en-US" dirty="0"/>
              <a:t>2. What treatment interventions have been unhelpful to you with your experiences of trauma?</a:t>
            </a:r>
          </a:p>
          <a:p>
            <a:r>
              <a:rPr lang="en-US" dirty="0"/>
              <a:t>3. What characteristics of counselors, therapists, or peer specialists have been most helpful in working on your experiences with trauma?</a:t>
            </a:r>
          </a:p>
          <a:p>
            <a:r>
              <a:rPr lang="en-US" dirty="0"/>
              <a:t>4. What characteristics of counselors, therapists, or peer specialists have been unhelpful in working on your experiences with trauma?</a:t>
            </a:r>
          </a:p>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22</a:t>
            </a:fld>
            <a:endParaRPr lang="en-US" dirty="0"/>
          </a:p>
        </p:txBody>
      </p:sp>
    </p:spTree>
    <p:extLst>
      <p:ext uri="{BB962C8B-B14F-4D97-AF65-F5344CB8AC3E}">
        <p14:creationId xmlns:p14="http://schemas.microsoft.com/office/powerpoint/2010/main" val="1633176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6994" y="758952"/>
            <a:ext cx="10055781" cy="3566160"/>
          </a:xfrm>
        </p:spPr>
        <p:txBody>
          <a:bodyPr anchor="b">
            <a:normAutofit/>
          </a:bodyPr>
          <a:lstStyle>
            <a:lvl1pPr algn="l">
              <a:lnSpc>
                <a:spcPct val="85000"/>
              </a:lnSpc>
              <a:defRPr sz="7998"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099764" y="4455621"/>
            <a:ext cx="10055781" cy="1143000"/>
          </a:xfrm>
        </p:spPr>
        <p:txBody>
          <a:bodyPr lIns="91440" rIns="91440">
            <a:normAutofit/>
          </a:bodyPr>
          <a:lstStyle>
            <a:lvl1pPr marL="0" indent="0" algn="l">
              <a:buNone/>
              <a:defRPr sz="2399" cap="all" spc="200" baseline="0">
                <a:solidFill>
                  <a:schemeClr val="tx2"/>
                </a:solidFill>
                <a:latin typeface="+mj-lt"/>
              </a:defRPr>
            </a:lvl1pPr>
            <a:lvl2pPr marL="457063" indent="0" algn="ctr">
              <a:buNone/>
              <a:defRPr sz="2399"/>
            </a:lvl2pPr>
            <a:lvl3pPr marL="914126" indent="0" algn="ctr">
              <a:buNone/>
              <a:defRPr sz="23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829175-527E-46A3-863C-1BB1F163B849}" type="datetimeFigureOut">
              <a:rPr lang="en-US" smtClean="0"/>
              <a:t>5/13/2024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4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829175-527E-46A3-863C-1BB1F163B849}" type="datetimeFigureOut">
              <a:rPr lang="en-US" smtClean="0"/>
              <a:t>5/13/2024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234727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2628" y="412302"/>
            <a:ext cx="262821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2" y="412302"/>
            <a:ext cx="7732286"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829175-527E-46A3-863C-1BB1F163B849}" type="datetimeFigureOut">
              <a:rPr lang="en-US" smtClean="0"/>
              <a:t>5/13/2024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233332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829175-527E-46A3-863C-1BB1F163B849}" type="datetimeFigureOut">
              <a:rPr lang="en-US" smtClean="0"/>
              <a:t>5/13/2024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136394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4" y="758952"/>
            <a:ext cx="10055781" cy="3566160"/>
          </a:xfrm>
        </p:spPr>
        <p:txBody>
          <a:bodyPr anchor="b" anchorCtr="0">
            <a:normAutofit/>
          </a:bodyPr>
          <a:lstStyle>
            <a:lvl1pPr>
              <a:lnSpc>
                <a:spcPct val="85000"/>
              </a:lnSpc>
              <a:defRPr sz="7998"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6994" y="4453128"/>
            <a:ext cx="10055781" cy="1143000"/>
          </a:xfrm>
        </p:spPr>
        <p:txBody>
          <a:bodyPr lIns="91440" rIns="91440" anchor="t" anchorCtr="0">
            <a:normAutofit/>
          </a:bodyPr>
          <a:lstStyle>
            <a:lvl1pPr marL="0" indent="0">
              <a:buNone/>
              <a:defRPr sz="2399" cap="all" spc="200" baseline="0">
                <a:solidFill>
                  <a:schemeClr val="tx2"/>
                </a:solidFill>
                <a:latin typeface="+mj-lt"/>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829175-527E-46A3-863C-1BB1F163B849}" type="datetimeFigureOut">
              <a:rPr lang="en-US" smtClean="0"/>
              <a:t>5/13/2024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4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6994" y="286604"/>
            <a:ext cx="10055781"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6992" y="1845734"/>
            <a:ext cx="4936474"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6301" y="1845735"/>
            <a:ext cx="4936474"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3829175-527E-46A3-863C-1BB1F163B849}" type="datetimeFigureOut">
              <a:rPr lang="en-US" smtClean="0"/>
              <a:t>5/13/2024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45153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6994" y="286604"/>
            <a:ext cx="10055781"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6994" y="1846052"/>
            <a:ext cx="4936474"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096994" y="2582334"/>
            <a:ext cx="4936474"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6301" y="1846052"/>
            <a:ext cx="4936474"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301" y="2582334"/>
            <a:ext cx="4936474"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829175-527E-46A3-863C-1BB1F163B849}" type="datetimeFigureOut">
              <a:rPr lang="en-US" smtClean="0"/>
              <a:t>5/13/2024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160063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829175-527E-46A3-863C-1BB1F163B849}" type="datetimeFigureOut">
              <a:rPr lang="en-US" smtClean="0"/>
              <a:t>5/13/2024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83776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565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5651"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3829175-527E-46A3-863C-1BB1F163B849}" type="datetimeFigureOut">
              <a:rPr lang="en-US" smtClean="0"/>
              <a:t>5/13/2024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304953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4049736"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39019" y="0"/>
            <a:ext cx="6399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081" y="594359"/>
            <a:ext cx="3199567" cy="2286000"/>
          </a:xfrm>
        </p:spPr>
        <p:txBody>
          <a:bodyPr anchor="b">
            <a:normAutofit/>
          </a:bodyPr>
          <a:lstStyle>
            <a:lvl1pPr>
              <a:defRPr sz="3599"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799350" y="731520"/>
            <a:ext cx="6490549"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081" y="2926080"/>
            <a:ext cx="3199567" cy="3379124"/>
          </a:xfrm>
        </p:spPr>
        <p:txBody>
          <a:bodyPr lIns="91440" rIns="91440">
            <a:normAutofit/>
          </a:bodyPr>
          <a:lstStyle>
            <a:lvl1pPr marL="0" indent="0">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391" y="6459786"/>
            <a:ext cx="2617828" cy="365125"/>
          </a:xfrm>
        </p:spPr>
        <p:txBody>
          <a:bodyPr/>
          <a:lstStyle>
            <a:lvl1pPr algn="l">
              <a:defRPr/>
            </a:lvl1pPr>
          </a:lstStyle>
          <a:p>
            <a:fld id="{83829175-527E-46A3-863C-1BB1F163B849}" type="datetimeFigureOut">
              <a:rPr lang="en-US" smtClean="0"/>
              <a:pPr/>
              <a:t>5/13/2024</a:t>
            </a:fld>
            <a:endParaRPr lang="en-US" dirty="0"/>
          </a:p>
        </p:txBody>
      </p:sp>
      <p:sp>
        <p:nvSpPr>
          <p:cNvPr id="6" name="Footer Placeholder 5"/>
          <p:cNvSpPr>
            <a:spLocks noGrp="1"/>
          </p:cNvSpPr>
          <p:nvPr>
            <p:ph type="ftr" sz="quarter" idx="11"/>
          </p:nvPr>
        </p:nvSpPr>
        <p:spPr>
          <a:xfrm>
            <a:off x="4799350" y="6459786"/>
            <a:ext cx="464699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300292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5651"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5651"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5" y="5074920"/>
            <a:ext cx="10111011" cy="822960"/>
          </a:xfrm>
        </p:spPr>
        <p:txBody>
          <a:bodyPr lIns="91440" tIns="0" rIns="91440" bIns="0" anchor="b">
            <a:noAutofit/>
          </a:bodyPr>
          <a:lstStyle>
            <a:lvl1pPr>
              <a:defRPr sz="3599"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88810" cy="4915076"/>
          </a:xfrm>
          <a:solidFill>
            <a:schemeClr val="bg2">
              <a:lumMod val="90000"/>
            </a:schemeClr>
          </a:solidFill>
        </p:spPr>
        <p:txBody>
          <a:bodyPr lIns="457200" tIns="457200"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1096994" y="5907024"/>
            <a:ext cx="1011063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5/13/2024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6717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10"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994" y="286604"/>
            <a:ext cx="10055781"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6994" y="1845734"/>
            <a:ext cx="1005578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6995" y="6459786"/>
            <a:ext cx="2471627" cy="365125"/>
          </a:xfrm>
          <a:prstGeom prst="rect">
            <a:avLst/>
          </a:prstGeom>
        </p:spPr>
        <p:txBody>
          <a:bodyPr vert="horz" lIns="91440" tIns="45720" rIns="91440" bIns="45720" rtlCol="0" anchor="ctr"/>
          <a:lstStyle>
            <a:lvl1pPr algn="l">
              <a:defRPr sz="900">
                <a:solidFill>
                  <a:srgbClr val="FFFFFF"/>
                </a:solidFill>
              </a:defRPr>
            </a:lvl1pPr>
          </a:lstStyle>
          <a:p>
            <a:fld id="{83829175-527E-46A3-863C-1BB1F163B849}" type="datetimeFigureOut">
              <a:rPr lang="en-US" smtClean="0"/>
              <a:pPr/>
              <a:t>5/13/2024</a:t>
            </a:fld>
            <a:endParaRPr lang="en-US" dirty="0"/>
          </a:p>
        </p:txBody>
      </p:sp>
      <p:sp>
        <p:nvSpPr>
          <p:cNvPr id="5" name="Footer Placeholder 4"/>
          <p:cNvSpPr>
            <a:spLocks noGrp="1"/>
          </p:cNvSpPr>
          <p:nvPr>
            <p:ph type="ftr" sz="quarter" idx="3"/>
          </p:nvPr>
        </p:nvSpPr>
        <p:spPr>
          <a:xfrm>
            <a:off x="3685225" y="6459786"/>
            <a:ext cx="482154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897880" y="6459786"/>
            <a:ext cx="1311683" cy="365125"/>
          </a:xfrm>
          <a:prstGeom prst="rect">
            <a:avLst/>
          </a:prstGeom>
        </p:spPr>
        <p:txBody>
          <a:bodyPr vert="horz" lIns="91440" tIns="45720" rIns="91440" bIns="45720" rtlCol="0" anchor="ctr"/>
          <a:lstStyle>
            <a:lvl1pPr algn="r">
              <a:defRPr sz="1050">
                <a:solidFill>
                  <a:srgbClr val="FFFFFF"/>
                </a:solidFill>
              </a:defRPr>
            </a:lvl1pPr>
          </a:lstStyle>
          <a:p>
            <a:fld id="{E5137D0E-4A4F-4307-8994-C1891D747D59}" type="slidenum">
              <a:rPr lang="en-US" smtClean="0"/>
              <a:pPr/>
              <a:t>‹#›</a:t>
            </a:fld>
            <a:endParaRPr lang="en-US" dirty="0"/>
          </a:p>
        </p:txBody>
      </p:sp>
      <p:cxnSp>
        <p:nvCxnSpPr>
          <p:cNvPr id="10" name="Straight Connector 9"/>
          <p:cNvCxnSpPr/>
          <p:nvPr/>
        </p:nvCxnSpPr>
        <p:spPr>
          <a:xfrm>
            <a:off x="1193221" y="1737845"/>
            <a:ext cx="99643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9998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p:titleStyle>
    <p:body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gif"/><Relationship Id="rId2" Type="http://schemas.openxmlformats.org/officeDocument/2006/relationships/image" Target="../media/image22.jpeg"/><Relationship Id="rId1" Type="http://schemas.openxmlformats.org/officeDocument/2006/relationships/slideLayout" Target="../slideLayouts/slideLayout8.xml"/><Relationship Id="rId6" Type="http://schemas.openxmlformats.org/officeDocument/2006/relationships/image" Target="../media/image26.gif"/><Relationship Id="rId5" Type="http://schemas.openxmlformats.org/officeDocument/2006/relationships/image" Target="../media/image25.gif"/><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gif"/></Relationships>
</file>

<file path=ppt/slides/_rels/slide1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4.xml"/><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image" Target="../media/image33.gif"/></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gif"/><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gi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doi.org/10.1016/j.addbeh.2019.106204"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doi.org/10.1002/jclp.22845"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2FB7B14-38E2-EFCB-F217-1C82FDD11E6C}"/>
              </a:ext>
            </a:extLst>
          </p:cNvPr>
          <p:cNvSpPr>
            <a:spLocks noGrp="1"/>
          </p:cNvSpPr>
          <p:nvPr>
            <p:ph type="title"/>
          </p:nvPr>
        </p:nvSpPr>
        <p:spPr>
          <a:xfrm>
            <a:off x="227013" y="457200"/>
            <a:ext cx="3657600" cy="3352800"/>
          </a:xfrm>
        </p:spPr>
        <p:txBody>
          <a:bodyPr anchor="b">
            <a:noAutofit/>
          </a:bodyPr>
          <a:lstStyle/>
          <a:p>
            <a:r>
              <a:rPr lang="en-US" sz="6000" b="1"/>
              <a:t>Sometimes, We Aren’t so Nice to Clients</a:t>
            </a:r>
            <a:endParaRPr lang="en-US" sz="6000" b="1" dirty="0"/>
          </a:p>
        </p:txBody>
      </p:sp>
      <p:sp>
        <p:nvSpPr>
          <p:cNvPr id="12" name="Text Placeholder 2">
            <a:extLst>
              <a:ext uri="{FF2B5EF4-FFF2-40B4-BE49-F238E27FC236}">
                <a16:creationId xmlns:a16="http://schemas.microsoft.com/office/drawing/2014/main" id="{73BCC289-41A8-DF43-6FD5-663447040199}"/>
              </a:ext>
            </a:extLst>
          </p:cNvPr>
          <p:cNvSpPr>
            <a:spLocks noGrp="1"/>
          </p:cNvSpPr>
          <p:nvPr>
            <p:ph type="body" sz="half" idx="2"/>
          </p:nvPr>
        </p:nvSpPr>
        <p:spPr>
          <a:xfrm>
            <a:off x="379413" y="3962400"/>
            <a:ext cx="3276599" cy="990600"/>
          </a:xfrm>
        </p:spPr>
        <p:txBody>
          <a:bodyPr>
            <a:normAutofit/>
          </a:bodyPr>
          <a:lstStyle/>
          <a:p>
            <a:r>
              <a:rPr lang="en-US" sz="3200" b="1">
                <a:solidFill>
                  <a:schemeClr val="tx2">
                    <a:lumMod val="50000"/>
                  </a:schemeClr>
                </a:solidFill>
              </a:rPr>
              <a:t>Stigmatization of Clients by Staff</a:t>
            </a:r>
            <a:endParaRPr lang="en-US" sz="3200" b="1" dirty="0">
              <a:solidFill>
                <a:schemeClr val="tx2">
                  <a:lumMod val="50000"/>
                </a:schemeClr>
              </a:solidFill>
            </a:endParaRPr>
          </a:p>
        </p:txBody>
      </p:sp>
      <p:pic>
        <p:nvPicPr>
          <p:cNvPr id="2" name="Picture 2">
            <a:extLst>
              <a:ext uri="{FF2B5EF4-FFF2-40B4-BE49-F238E27FC236}">
                <a16:creationId xmlns:a16="http://schemas.microsoft.com/office/drawing/2014/main" id="{B31CC3C5-7BCC-FAA5-3252-DD63D43125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012" y="5105400"/>
            <a:ext cx="1752600" cy="15817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57,780 Stigma Images, Stock Photos, 3D objects, &amp; Vectors | Shutterstock">
            <a:extLst>
              <a:ext uri="{FF2B5EF4-FFF2-40B4-BE49-F238E27FC236}">
                <a16:creationId xmlns:a16="http://schemas.microsoft.com/office/drawing/2014/main" id="{34B24940-C41E-82ED-0488-DA2DAE1315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400"/>
          <a:stretch/>
        </p:blipFill>
        <p:spPr bwMode="auto">
          <a:xfrm>
            <a:off x="4875212" y="1524000"/>
            <a:ext cx="6674036" cy="4114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16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6C074-FAAF-4B8C-843E-E45414B6F1D2}"/>
              </a:ext>
            </a:extLst>
          </p:cNvPr>
          <p:cNvSpPr>
            <a:spLocks noGrp="1"/>
          </p:cNvSpPr>
          <p:nvPr>
            <p:ph type="title"/>
          </p:nvPr>
        </p:nvSpPr>
        <p:spPr>
          <a:xfrm>
            <a:off x="912812" y="304800"/>
            <a:ext cx="4038600" cy="533400"/>
          </a:xfrm>
        </p:spPr>
        <p:txBody>
          <a:bodyPr>
            <a:normAutofit fontScale="90000"/>
          </a:bodyPr>
          <a:lstStyle/>
          <a:p>
            <a:br>
              <a:rPr lang="en-US" b="1" dirty="0"/>
            </a:br>
            <a:r>
              <a:rPr lang="en-US" sz="3600" b="1" dirty="0" err="1">
                <a:solidFill>
                  <a:schemeClr val="tx1"/>
                </a:solidFill>
              </a:rPr>
              <a:t>Trx</a:t>
            </a:r>
            <a:r>
              <a:rPr lang="en-US" sz="3600" b="1" dirty="0">
                <a:solidFill>
                  <a:schemeClr val="tx1"/>
                </a:solidFill>
              </a:rPr>
              <a:t> is </a:t>
            </a:r>
            <a:r>
              <a:rPr lang="en-US" sz="3600" b="1" dirty="0">
                <a:solidFill>
                  <a:srgbClr val="FF0000"/>
                </a:solidFill>
              </a:rPr>
              <a:t>SCARY!</a:t>
            </a:r>
            <a:endParaRPr lang="en-US" b="1" dirty="0">
              <a:solidFill>
                <a:srgbClr val="FF0000"/>
              </a:solidFill>
            </a:endParaRPr>
          </a:p>
        </p:txBody>
      </p:sp>
      <p:sp>
        <p:nvSpPr>
          <p:cNvPr id="3" name="Content Placeholder 2">
            <a:extLst>
              <a:ext uri="{FF2B5EF4-FFF2-40B4-BE49-F238E27FC236}">
                <a16:creationId xmlns:a16="http://schemas.microsoft.com/office/drawing/2014/main" id="{91D1BE53-1AA6-4ACC-817C-7730DE6AEFB3}"/>
              </a:ext>
            </a:extLst>
          </p:cNvPr>
          <p:cNvSpPr>
            <a:spLocks noGrp="1"/>
          </p:cNvSpPr>
          <p:nvPr>
            <p:ph sz="half" idx="1"/>
          </p:nvPr>
        </p:nvSpPr>
        <p:spPr>
          <a:xfrm>
            <a:off x="341681" y="992777"/>
            <a:ext cx="5788154" cy="5334000"/>
          </a:xfrm>
        </p:spPr>
        <p:txBody>
          <a:bodyPr>
            <a:noAutofit/>
          </a:bodyPr>
          <a:lstStyle/>
          <a:p>
            <a:pPr marL="0" indent="0">
              <a:buNone/>
            </a:pPr>
            <a:r>
              <a:rPr lang="en-US" dirty="0">
                <a:solidFill>
                  <a:schemeClr val="tx1"/>
                </a:solidFill>
              </a:rPr>
              <a:t>Think of all the issues &amp; emotions clients go through when coming into treatment:</a:t>
            </a:r>
          </a:p>
          <a:p>
            <a:r>
              <a:rPr lang="en-US" dirty="0">
                <a:solidFill>
                  <a:schemeClr val="tx1"/>
                </a:solidFill>
              </a:rPr>
              <a:t>Fear</a:t>
            </a:r>
          </a:p>
          <a:p>
            <a:pPr lvl="1"/>
            <a:r>
              <a:rPr lang="en-US" sz="2000" dirty="0">
                <a:solidFill>
                  <a:schemeClr val="tx1"/>
                </a:solidFill>
              </a:rPr>
              <a:t>Am I going to get sick</a:t>
            </a:r>
          </a:p>
          <a:p>
            <a:pPr lvl="1"/>
            <a:r>
              <a:rPr lang="en-US" sz="2000" dirty="0">
                <a:solidFill>
                  <a:schemeClr val="tx1"/>
                </a:solidFill>
              </a:rPr>
              <a:t>What’s life like without drugs or gambling</a:t>
            </a:r>
          </a:p>
          <a:p>
            <a:pPr lvl="1"/>
            <a:r>
              <a:rPr lang="en-US" sz="2000" dirty="0">
                <a:solidFill>
                  <a:schemeClr val="tx1"/>
                </a:solidFill>
              </a:rPr>
              <a:t>What will happen with my family while I’m gone</a:t>
            </a:r>
          </a:p>
          <a:p>
            <a:pPr lvl="1"/>
            <a:r>
              <a:rPr lang="en-US" sz="2000" dirty="0">
                <a:solidFill>
                  <a:schemeClr val="tx1"/>
                </a:solidFill>
              </a:rPr>
              <a:t>What will happen with my partner while I’m gone</a:t>
            </a:r>
          </a:p>
          <a:p>
            <a:r>
              <a:rPr lang="en-US" dirty="0">
                <a:solidFill>
                  <a:schemeClr val="tx1"/>
                </a:solidFill>
              </a:rPr>
              <a:t>Physically</a:t>
            </a:r>
          </a:p>
          <a:p>
            <a:pPr lvl="1"/>
            <a:r>
              <a:rPr lang="en-US" sz="2000" dirty="0">
                <a:solidFill>
                  <a:schemeClr val="tx1"/>
                </a:solidFill>
              </a:rPr>
              <a:t>Still under the influence</a:t>
            </a:r>
          </a:p>
          <a:p>
            <a:pPr lvl="1"/>
            <a:r>
              <a:rPr lang="en-US" sz="2000" dirty="0">
                <a:solidFill>
                  <a:schemeClr val="tx1"/>
                </a:solidFill>
              </a:rPr>
              <a:t>Hungover</a:t>
            </a:r>
          </a:p>
          <a:p>
            <a:pPr lvl="1"/>
            <a:r>
              <a:rPr lang="en-US" sz="2000" dirty="0">
                <a:solidFill>
                  <a:schemeClr val="tx1"/>
                </a:solidFill>
              </a:rPr>
              <a:t>Starting to feel withdrawal coming on</a:t>
            </a:r>
          </a:p>
          <a:p>
            <a:pPr lvl="1"/>
            <a:r>
              <a:rPr lang="en-US" sz="2000" dirty="0">
                <a:solidFill>
                  <a:schemeClr val="tx1"/>
                </a:solidFill>
              </a:rPr>
              <a:t>Feel like I want to come out of my own skin</a:t>
            </a:r>
          </a:p>
          <a:p>
            <a:pPr lvl="1"/>
            <a:r>
              <a:rPr lang="en-US" sz="2000" dirty="0">
                <a:solidFill>
                  <a:schemeClr val="tx1"/>
                </a:solidFill>
              </a:rPr>
              <a:t>Tired &amp; hungry</a:t>
            </a:r>
          </a:p>
          <a:p>
            <a:pPr lvl="1"/>
            <a:r>
              <a:rPr lang="en-US" sz="2000" dirty="0">
                <a:solidFill>
                  <a:schemeClr val="tx1"/>
                </a:solidFill>
              </a:rPr>
              <a:t>Pain or no pain (numb)../which gambling helped</a:t>
            </a:r>
          </a:p>
        </p:txBody>
      </p:sp>
      <p:sp>
        <p:nvSpPr>
          <p:cNvPr id="4" name="Content Placeholder 3">
            <a:extLst>
              <a:ext uri="{FF2B5EF4-FFF2-40B4-BE49-F238E27FC236}">
                <a16:creationId xmlns:a16="http://schemas.microsoft.com/office/drawing/2014/main" id="{42DB9283-99DD-44E5-BCBB-2931C777FFDC}"/>
              </a:ext>
            </a:extLst>
          </p:cNvPr>
          <p:cNvSpPr>
            <a:spLocks noGrp="1"/>
          </p:cNvSpPr>
          <p:nvPr>
            <p:ph sz="half" idx="2"/>
          </p:nvPr>
        </p:nvSpPr>
        <p:spPr>
          <a:xfrm>
            <a:off x="6475412" y="304800"/>
            <a:ext cx="5486400" cy="6553200"/>
          </a:xfrm>
        </p:spPr>
        <p:txBody>
          <a:bodyPr>
            <a:noAutofit/>
          </a:bodyPr>
          <a:lstStyle/>
          <a:p>
            <a:r>
              <a:rPr lang="en-US" sz="2100" dirty="0">
                <a:solidFill>
                  <a:schemeClr val="tx1"/>
                </a:solidFill>
              </a:rPr>
              <a:t>Excited</a:t>
            </a:r>
          </a:p>
          <a:p>
            <a:pPr lvl="1"/>
            <a:r>
              <a:rPr lang="en-US" sz="2100" dirty="0">
                <a:solidFill>
                  <a:schemeClr val="tx1"/>
                </a:solidFill>
              </a:rPr>
              <a:t>Ready for this</a:t>
            </a:r>
          </a:p>
          <a:p>
            <a:pPr lvl="1"/>
            <a:r>
              <a:rPr lang="en-US" sz="2100" dirty="0">
                <a:solidFill>
                  <a:schemeClr val="tx1"/>
                </a:solidFill>
              </a:rPr>
              <a:t>Sick &amp; tired of being sick &amp; tired</a:t>
            </a:r>
          </a:p>
          <a:p>
            <a:r>
              <a:rPr lang="en-US" sz="2100" dirty="0">
                <a:solidFill>
                  <a:schemeClr val="tx1"/>
                </a:solidFill>
              </a:rPr>
              <a:t>Angry</a:t>
            </a:r>
          </a:p>
          <a:p>
            <a:pPr lvl="1"/>
            <a:r>
              <a:rPr lang="en-US" sz="2100" dirty="0">
                <a:solidFill>
                  <a:schemeClr val="tx1"/>
                </a:solidFill>
              </a:rPr>
              <a:t>This is not my idea</a:t>
            </a:r>
          </a:p>
          <a:p>
            <a:pPr lvl="1"/>
            <a:r>
              <a:rPr lang="en-US" sz="2100" dirty="0">
                <a:solidFill>
                  <a:schemeClr val="tx1"/>
                </a:solidFill>
              </a:rPr>
              <a:t>Way worse people out there and I’m in here</a:t>
            </a:r>
          </a:p>
          <a:p>
            <a:pPr lvl="1"/>
            <a:r>
              <a:rPr lang="en-US" sz="2100" dirty="0">
                <a:solidFill>
                  <a:schemeClr val="tx1"/>
                </a:solidFill>
              </a:rPr>
              <a:t>Huge injustice</a:t>
            </a:r>
          </a:p>
          <a:p>
            <a:r>
              <a:rPr lang="en-US" sz="2100" dirty="0">
                <a:solidFill>
                  <a:schemeClr val="tx1"/>
                </a:solidFill>
              </a:rPr>
              <a:t>Cognitively</a:t>
            </a:r>
          </a:p>
          <a:p>
            <a:pPr lvl="1"/>
            <a:r>
              <a:rPr lang="en-US" sz="2100" dirty="0">
                <a:solidFill>
                  <a:schemeClr val="tx1"/>
                </a:solidFill>
              </a:rPr>
              <a:t>Mind fog</a:t>
            </a:r>
          </a:p>
          <a:p>
            <a:pPr lvl="1"/>
            <a:r>
              <a:rPr lang="en-US" sz="2100" dirty="0">
                <a:solidFill>
                  <a:schemeClr val="tx1"/>
                </a:solidFill>
              </a:rPr>
              <a:t>Flight of ideas/Can’t focus</a:t>
            </a:r>
          </a:p>
          <a:p>
            <a:pPr lvl="1"/>
            <a:r>
              <a:rPr lang="en-US" sz="2100" dirty="0">
                <a:solidFill>
                  <a:schemeClr val="tx1"/>
                </a:solidFill>
              </a:rPr>
              <a:t>One more chance &amp; I can fix all this</a:t>
            </a:r>
          </a:p>
          <a:p>
            <a:r>
              <a:rPr lang="en-US" sz="2100" dirty="0">
                <a:solidFill>
                  <a:schemeClr val="tx1"/>
                </a:solidFill>
              </a:rPr>
              <a:t>Anxious</a:t>
            </a:r>
          </a:p>
          <a:p>
            <a:pPr lvl="1"/>
            <a:r>
              <a:rPr lang="en-US" sz="2100" dirty="0">
                <a:solidFill>
                  <a:schemeClr val="tx1"/>
                </a:solidFill>
              </a:rPr>
              <a:t>What is treatment going to be like</a:t>
            </a:r>
          </a:p>
          <a:p>
            <a:pPr lvl="1"/>
            <a:r>
              <a:rPr lang="en-US" sz="2100" dirty="0">
                <a:solidFill>
                  <a:schemeClr val="tx1"/>
                </a:solidFill>
              </a:rPr>
              <a:t>Staff and other clients nice or mean</a:t>
            </a:r>
          </a:p>
          <a:p>
            <a:pPr lvl="1"/>
            <a:r>
              <a:rPr lang="en-US" sz="2100" dirty="0">
                <a:solidFill>
                  <a:schemeClr val="tx1"/>
                </a:solidFill>
              </a:rPr>
              <a:t>I have no control </a:t>
            </a:r>
            <a:r>
              <a:rPr lang="en-US" sz="1400" dirty="0">
                <a:solidFill>
                  <a:schemeClr val="tx1"/>
                </a:solidFill>
              </a:rPr>
              <a:t>(Levinthal &amp; Brusman-Lovins, 2020)</a:t>
            </a:r>
          </a:p>
        </p:txBody>
      </p:sp>
    </p:spTree>
    <p:extLst>
      <p:ext uri="{BB962C8B-B14F-4D97-AF65-F5344CB8AC3E}">
        <p14:creationId xmlns:p14="http://schemas.microsoft.com/office/powerpoint/2010/main" val="326575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42212" y="294433"/>
            <a:ext cx="4114800" cy="704490"/>
          </a:xfrm>
        </p:spPr>
        <p:txBody>
          <a:bodyPr>
            <a:noAutofit/>
          </a:bodyPr>
          <a:lstStyle/>
          <a:p>
            <a:r>
              <a:rPr lang="en-US" sz="4800" b="1" cap="none" dirty="0">
                <a:solidFill>
                  <a:srgbClr val="FF0000"/>
                </a:solidFill>
              </a:rPr>
              <a:t>Tra</a:t>
            </a:r>
            <a:r>
              <a:rPr lang="en-US" sz="4800" b="1" dirty="0">
                <a:solidFill>
                  <a:srgbClr val="FF0000"/>
                </a:solidFill>
              </a:rPr>
              <a:t>uma</a:t>
            </a:r>
            <a:endParaRPr lang="en-US" sz="4800" b="1" cap="none" dirty="0">
              <a:solidFill>
                <a:srgbClr val="FF0000"/>
              </a:solidFill>
            </a:endParaRPr>
          </a:p>
        </p:txBody>
      </p:sp>
      <p:sp>
        <p:nvSpPr>
          <p:cNvPr id="7" name="Content Placeholder 6"/>
          <p:cNvSpPr>
            <a:spLocks noGrp="1"/>
          </p:cNvSpPr>
          <p:nvPr>
            <p:ph sz="half" idx="1"/>
          </p:nvPr>
        </p:nvSpPr>
        <p:spPr>
          <a:xfrm>
            <a:off x="196342" y="888935"/>
            <a:ext cx="5783382" cy="5080129"/>
          </a:xfrm>
        </p:spPr>
        <p:txBody>
          <a:bodyPr>
            <a:noAutofit/>
          </a:bodyPr>
          <a:lstStyle/>
          <a:p>
            <a:r>
              <a:rPr lang="en-US" sz="2600" dirty="0">
                <a:solidFill>
                  <a:schemeClr val="tx1"/>
                </a:solidFill>
              </a:rPr>
              <a:t>An event, series of events, or set of circumstances that is experienced by an individual as physically or emotionally harmful or threatening and that has lasting adverse effects on the individual’s functioning and physical, social, emotional, or spiritual well-being </a:t>
            </a:r>
            <a:r>
              <a:rPr lang="en-US" sz="1100" dirty="0">
                <a:solidFill>
                  <a:schemeClr val="tx1"/>
                </a:solidFill>
              </a:rPr>
              <a:t>(SAMHSA, 2022)</a:t>
            </a:r>
          </a:p>
          <a:p>
            <a:r>
              <a:rPr lang="en-US" sz="2600" dirty="0">
                <a:solidFill>
                  <a:schemeClr val="tx1"/>
                </a:solidFill>
              </a:rPr>
              <a:t>Trauma is the emotional, psychological and physiological residue left over from heightened stress that accompanies experience of threat, violence and life changing events </a:t>
            </a:r>
            <a:r>
              <a:rPr lang="en-US" sz="1100" dirty="0">
                <a:solidFill>
                  <a:schemeClr val="tx1"/>
                </a:solidFill>
              </a:rPr>
              <a:t>(Australian Childhood Foundation, 2010)</a:t>
            </a:r>
          </a:p>
        </p:txBody>
      </p:sp>
      <p:sp>
        <p:nvSpPr>
          <p:cNvPr id="11" name="Text Placeholder 10"/>
          <p:cNvSpPr>
            <a:spLocks noGrp="1"/>
          </p:cNvSpPr>
          <p:nvPr>
            <p:ph sz="half" idx="2"/>
          </p:nvPr>
        </p:nvSpPr>
        <p:spPr>
          <a:xfrm>
            <a:off x="6170614" y="888935"/>
            <a:ext cx="5094589" cy="1552518"/>
          </a:xfrm>
        </p:spPr>
        <p:txBody>
          <a:bodyPr>
            <a:normAutofit/>
          </a:bodyPr>
          <a:lstStyle/>
          <a:p>
            <a:endParaRPr lang="en-US" sz="1100" dirty="0"/>
          </a:p>
        </p:txBody>
      </p:sp>
      <p:pic>
        <p:nvPicPr>
          <p:cNvPr id="3074" name="Picture 2" descr="Il Disturbo Post-Traumatico da Stress – Psycheatwork">
            <a:extLst>
              <a:ext uri="{FF2B5EF4-FFF2-40B4-BE49-F238E27FC236}">
                <a16:creationId xmlns:a16="http://schemas.microsoft.com/office/drawing/2014/main" id="{176497D3-6228-4452-A8D8-0E10918367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729" y="1447799"/>
            <a:ext cx="5064444" cy="4521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3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EF376-822A-4D51-A8C3-B596F01D869E}"/>
              </a:ext>
            </a:extLst>
          </p:cNvPr>
          <p:cNvSpPr>
            <a:spLocks noGrp="1"/>
          </p:cNvSpPr>
          <p:nvPr>
            <p:ph type="title"/>
          </p:nvPr>
        </p:nvSpPr>
        <p:spPr>
          <a:xfrm>
            <a:off x="303212" y="228600"/>
            <a:ext cx="5029200" cy="609600"/>
          </a:xfrm>
        </p:spPr>
        <p:txBody>
          <a:bodyPr>
            <a:normAutofit fontScale="90000"/>
          </a:bodyPr>
          <a:lstStyle/>
          <a:p>
            <a:r>
              <a:rPr lang="en-US" dirty="0">
                <a:solidFill>
                  <a:schemeClr val="tx1"/>
                </a:solidFill>
              </a:rPr>
              <a:t>Trauma continued…</a:t>
            </a:r>
          </a:p>
        </p:txBody>
      </p:sp>
      <p:sp>
        <p:nvSpPr>
          <p:cNvPr id="3" name="Content Placeholder 2">
            <a:extLst>
              <a:ext uri="{FF2B5EF4-FFF2-40B4-BE49-F238E27FC236}">
                <a16:creationId xmlns:a16="http://schemas.microsoft.com/office/drawing/2014/main" id="{DAC7BF15-3B07-40FA-B36C-391EA2D13FD8}"/>
              </a:ext>
            </a:extLst>
          </p:cNvPr>
          <p:cNvSpPr>
            <a:spLocks noGrp="1"/>
          </p:cNvSpPr>
          <p:nvPr>
            <p:ph sz="half" idx="1"/>
          </p:nvPr>
        </p:nvSpPr>
        <p:spPr>
          <a:xfrm>
            <a:off x="303212" y="990600"/>
            <a:ext cx="5791200" cy="5562600"/>
          </a:xfrm>
        </p:spPr>
        <p:txBody>
          <a:bodyPr>
            <a:noAutofit/>
          </a:bodyPr>
          <a:lstStyle/>
          <a:p>
            <a:pPr marL="0" indent="0">
              <a:buNone/>
            </a:pPr>
            <a:r>
              <a:rPr lang="en-US" sz="2200" dirty="0">
                <a:solidFill>
                  <a:schemeClr val="tx1"/>
                </a:solidFill>
              </a:rPr>
              <a:t>Unresolved trauma issues common at intake:</a:t>
            </a:r>
          </a:p>
          <a:p>
            <a:r>
              <a:rPr lang="en-US" sz="2200" b="1" dirty="0">
                <a:solidFill>
                  <a:schemeClr val="tx1"/>
                </a:solidFill>
              </a:rPr>
              <a:t>Safety concerns</a:t>
            </a:r>
          </a:p>
          <a:p>
            <a:r>
              <a:rPr lang="en-US" sz="2200" b="1" dirty="0">
                <a:solidFill>
                  <a:schemeClr val="tx1"/>
                </a:solidFill>
              </a:rPr>
              <a:t>Fear of unknowns</a:t>
            </a:r>
          </a:p>
          <a:p>
            <a:r>
              <a:rPr lang="en-US" sz="2200" b="1" dirty="0">
                <a:solidFill>
                  <a:srgbClr val="FF0000"/>
                </a:solidFill>
              </a:rPr>
              <a:t>Fight</a:t>
            </a:r>
          </a:p>
          <a:p>
            <a:pPr lvl="1"/>
            <a:r>
              <a:rPr lang="en-US" sz="2200" dirty="0">
                <a:solidFill>
                  <a:schemeClr val="tx1"/>
                </a:solidFill>
              </a:rPr>
              <a:t>Verbally assaultive</a:t>
            </a:r>
          </a:p>
          <a:p>
            <a:pPr lvl="1"/>
            <a:r>
              <a:rPr lang="en-US" sz="2200" dirty="0">
                <a:solidFill>
                  <a:schemeClr val="tx1"/>
                </a:solidFill>
              </a:rPr>
              <a:t>Get my bluff in upfront-no one will mess with me</a:t>
            </a:r>
          </a:p>
          <a:p>
            <a:r>
              <a:rPr lang="en-US" sz="2200" b="1" dirty="0">
                <a:solidFill>
                  <a:srgbClr val="FF0000"/>
                </a:solidFill>
              </a:rPr>
              <a:t>Flight</a:t>
            </a:r>
          </a:p>
          <a:p>
            <a:pPr lvl="1"/>
            <a:r>
              <a:rPr lang="en-US" sz="2200" dirty="0">
                <a:solidFill>
                  <a:schemeClr val="tx1"/>
                </a:solidFill>
              </a:rPr>
              <a:t>Leaves treatment after 12 hours</a:t>
            </a:r>
          </a:p>
          <a:p>
            <a:pPr lvl="1"/>
            <a:r>
              <a:rPr lang="en-US" sz="2200" dirty="0">
                <a:solidFill>
                  <a:schemeClr val="tx1"/>
                </a:solidFill>
              </a:rPr>
              <a:t>Disassociates </a:t>
            </a:r>
          </a:p>
          <a:p>
            <a:r>
              <a:rPr lang="en-US" sz="2200" b="1" dirty="0">
                <a:solidFill>
                  <a:srgbClr val="FF0000"/>
                </a:solidFill>
              </a:rPr>
              <a:t>Freeze</a:t>
            </a:r>
          </a:p>
          <a:p>
            <a:pPr lvl="1"/>
            <a:r>
              <a:rPr lang="en-US" sz="2200" dirty="0">
                <a:solidFill>
                  <a:schemeClr val="tx1"/>
                </a:solidFill>
              </a:rPr>
              <a:t>Silence</a:t>
            </a:r>
          </a:p>
          <a:p>
            <a:pPr lvl="1"/>
            <a:r>
              <a:rPr lang="en-US" sz="2200" dirty="0">
                <a:solidFill>
                  <a:schemeClr val="tx1"/>
                </a:solidFill>
              </a:rPr>
              <a:t>Lack involvement</a:t>
            </a:r>
          </a:p>
        </p:txBody>
      </p:sp>
      <p:sp>
        <p:nvSpPr>
          <p:cNvPr id="4" name="Content Placeholder 3">
            <a:extLst>
              <a:ext uri="{FF2B5EF4-FFF2-40B4-BE49-F238E27FC236}">
                <a16:creationId xmlns:a16="http://schemas.microsoft.com/office/drawing/2014/main" id="{2884D776-DCA7-489D-86FB-C7EB9B15D3C9}"/>
              </a:ext>
            </a:extLst>
          </p:cNvPr>
          <p:cNvSpPr>
            <a:spLocks noGrp="1"/>
          </p:cNvSpPr>
          <p:nvPr>
            <p:ph sz="half" idx="2"/>
          </p:nvPr>
        </p:nvSpPr>
        <p:spPr>
          <a:xfrm>
            <a:off x="6323012" y="533400"/>
            <a:ext cx="5388019" cy="6172200"/>
          </a:xfrm>
        </p:spPr>
        <p:txBody>
          <a:bodyPr>
            <a:normAutofit/>
          </a:bodyPr>
          <a:lstStyle/>
          <a:p>
            <a:r>
              <a:rPr lang="en-US" b="1" dirty="0">
                <a:solidFill>
                  <a:srgbClr val="FF0000"/>
                </a:solidFill>
              </a:rPr>
              <a:t>Fawn </a:t>
            </a:r>
          </a:p>
          <a:p>
            <a:pPr lvl="1"/>
            <a:r>
              <a:rPr lang="en-US" sz="2000" dirty="0">
                <a:solidFill>
                  <a:schemeClr val="tx1"/>
                </a:solidFill>
              </a:rPr>
              <a:t>Lip service and pleases everyone</a:t>
            </a:r>
          </a:p>
          <a:p>
            <a:r>
              <a:rPr lang="en-US" b="1" dirty="0">
                <a:solidFill>
                  <a:schemeClr val="tx1"/>
                </a:solidFill>
              </a:rPr>
              <a:t>Cognitive errors</a:t>
            </a:r>
          </a:p>
          <a:p>
            <a:pPr lvl="1"/>
            <a:r>
              <a:rPr lang="en-US" sz="2000" dirty="0">
                <a:solidFill>
                  <a:schemeClr val="tx1"/>
                </a:solidFill>
              </a:rPr>
              <a:t>Self-blame</a:t>
            </a:r>
          </a:p>
          <a:p>
            <a:pPr lvl="1"/>
            <a:r>
              <a:rPr lang="en-US" sz="2000" dirty="0">
                <a:solidFill>
                  <a:schemeClr val="tx1"/>
                </a:solidFill>
              </a:rPr>
              <a:t>Pathological guilt and shame</a:t>
            </a:r>
          </a:p>
          <a:p>
            <a:pPr lvl="1"/>
            <a:r>
              <a:rPr lang="en-US" sz="2000" dirty="0">
                <a:solidFill>
                  <a:schemeClr val="tx1"/>
                </a:solidFill>
              </a:rPr>
              <a:t>Feeling unworthy of services</a:t>
            </a:r>
          </a:p>
          <a:p>
            <a:r>
              <a:rPr lang="en-US" b="1" dirty="0">
                <a:solidFill>
                  <a:schemeClr val="tx1"/>
                </a:solidFill>
              </a:rPr>
              <a:t>Isolates </a:t>
            </a:r>
          </a:p>
          <a:p>
            <a:pPr lvl="1"/>
            <a:r>
              <a:rPr lang="en-US" sz="2000" dirty="0">
                <a:solidFill>
                  <a:schemeClr val="tx1"/>
                </a:solidFill>
              </a:rPr>
              <a:t>Avoids seeking help </a:t>
            </a:r>
            <a:r>
              <a:rPr lang="en-US" sz="1400" dirty="0">
                <a:solidFill>
                  <a:schemeClr val="tx1"/>
                </a:solidFill>
              </a:rPr>
              <a:t>(Zare et al., 2018)</a:t>
            </a:r>
          </a:p>
        </p:txBody>
      </p:sp>
      <p:pic>
        <p:nvPicPr>
          <p:cNvPr id="7172" name="Picture 4" descr="Fractions: The Basics. - ppt video online download">
            <a:extLst>
              <a:ext uri="{FF2B5EF4-FFF2-40B4-BE49-F238E27FC236}">
                <a16:creationId xmlns:a16="http://schemas.microsoft.com/office/drawing/2014/main" id="{85D142AC-3955-44B0-AAE1-63D0EAFC67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949"/>
          <a:stretch/>
        </p:blipFill>
        <p:spPr bwMode="auto">
          <a:xfrm>
            <a:off x="6807221" y="3833446"/>
            <a:ext cx="4419600" cy="27197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17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532AD5-302A-4EE6-8538-3ACCE7DC2B36}"/>
              </a:ext>
            </a:extLst>
          </p:cNvPr>
          <p:cNvSpPr>
            <a:spLocks noGrp="1"/>
          </p:cNvSpPr>
          <p:nvPr>
            <p:ph type="title"/>
          </p:nvPr>
        </p:nvSpPr>
        <p:spPr>
          <a:xfrm>
            <a:off x="913557" y="140194"/>
            <a:ext cx="10351065" cy="504965"/>
          </a:xfrm>
        </p:spPr>
        <p:txBody>
          <a:bodyPr>
            <a:normAutofit/>
          </a:bodyPr>
          <a:lstStyle/>
          <a:p>
            <a:r>
              <a:rPr lang="en-US" sz="2799" b="1" dirty="0">
                <a:solidFill>
                  <a:schemeClr val="tx1"/>
                </a:solidFill>
              </a:rPr>
              <a:t>Immediate &amp; Delayed Reactions to Trauma </a:t>
            </a:r>
            <a:r>
              <a:rPr lang="en-US" sz="1100" dirty="0">
                <a:solidFill>
                  <a:schemeClr val="tx1"/>
                </a:solidFill>
              </a:rPr>
              <a:t>(SAMHSA, 2022)</a:t>
            </a:r>
          </a:p>
        </p:txBody>
      </p:sp>
      <p:graphicFrame>
        <p:nvGraphicFramePr>
          <p:cNvPr id="8" name="Content Placeholder 7">
            <a:extLst>
              <a:ext uri="{FF2B5EF4-FFF2-40B4-BE49-F238E27FC236}">
                <a16:creationId xmlns:a16="http://schemas.microsoft.com/office/drawing/2014/main" id="{490F9C8A-5567-44B9-A77B-E1B384CD0570}"/>
              </a:ext>
            </a:extLst>
          </p:cNvPr>
          <p:cNvGraphicFramePr>
            <a:graphicFrameLocks noGrp="1"/>
          </p:cNvGraphicFramePr>
          <p:nvPr>
            <p:ph idx="1"/>
          </p:nvPr>
        </p:nvGraphicFramePr>
        <p:xfrm>
          <a:off x="182832" y="836700"/>
          <a:ext cx="11831868" cy="5530360"/>
        </p:xfrm>
        <a:graphic>
          <a:graphicData uri="http://schemas.openxmlformats.org/drawingml/2006/table">
            <a:tbl>
              <a:tblPr firstRow="1" bandRow="1">
                <a:tableStyleId>{5C22544A-7EE6-4342-B048-85BDC9FD1C3A}</a:tableStyleId>
              </a:tblPr>
              <a:tblGrid>
                <a:gridCol w="1374148">
                  <a:extLst>
                    <a:ext uri="{9D8B030D-6E8A-4147-A177-3AD203B41FA5}">
                      <a16:colId xmlns:a16="http://schemas.microsoft.com/office/drawing/2014/main" val="645563150"/>
                    </a:ext>
                  </a:extLst>
                </a:gridCol>
                <a:gridCol w="1493960">
                  <a:extLst>
                    <a:ext uri="{9D8B030D-6E8A-4147-A177-3AD203B41FA5}">
                      <a16:colId xmlns:a16="http://schemas.microsoft.com/office/drawing/2014/main" val="349120823"/>
                    </a:ext>
                  </a:extLst>
                </a:gridCol>
                <a:gridCol w="1571821">
                  <a:extLst>
                    <a:ext uri="{9D8B030D-6E8A-4147-A177-3AD203B41FA5}">
                      <a16:colId xmlns:a16="http://schemas.microsoft.com/office/drawing/2014/main" val="3056406010"/>
                    </a:ext>
                  </a:extLst>
                </a:gridCol>
                <a:gridCol w="1416099">
                  <a:extLst>
                    <a:ext uri="{9D8B030D-6E8A-4147-A177-3AD203B41FA5}">
                      <a16:colId xmlns:a16="http://schemas.microsoft.com/office/drawing/2014/main" val="846789429"/>
                    </a:ext>
                  </a:extLst>
                </a:gridCol>
                <a:gridCol w="1509505">
                  <a:extLst>
                    <a:ext uri="{9D8B030D-6E8A-4147-A177-3AD203B41FA5}">
                      <a16:colId xmlns:a16="http://schemas.microsoft.com/office/drawing/2014/main" val="2755139380"/>
                    </a:ext>
                  </a:extLst>
                </a:gridCol>
                <a:gridCol w="1478415">
                  <a:extLst>
                    <a:ext uri="{9D8B030D-6E8A-4147-A177-3AD203B41FA5}">
                      <a16:colId xmlns:a16="http://schemas.microsoft.com/office/drawing/2014/main" val="776571082"/>
                    </a:ext>
                  </a:extLst>
                </a:gridCol>
                <a:gridCol w="1493960">
                  <a:extLst>
                    <a:ext uri="{9D8B030D-6E8A-4147-A177-3AD203B41FA5}">
                      <a16:colId xmlns:a16="http://schemas.microsoft.com/office/drawing/2014/main" val="2595546419"/>
                    </a:ext>
                  </a:extLst>
                </a:gridCol>
                <a:gridCol w="1493960">
                  <a:extLst>
                    <a:ext uri="{9D8B030D-6E8A-4147-A177-3AD203B41FA5}">
                      <a16:colId xmlns:a16="http://schemas.microsoft.com/office/drawing/2014/main" val="657635166"/>
                    </a:ext>
                  </a:extLst>
                </a:gridCol>
              </a:tblGrid>
              <a:tr h="595430">
                <a:tc>
                  <a:txBody>
                    <a:bodyPr/>
                    <a:lstStyle/>
                    <a:p>
                      <a:r>
                        <a:rPr lang="en-US" sz="1800" dirty="0"/>
                        <a:t>Im Emx</a:t>
                      </a:r>
                    </a:p>
                  </a:txBody>
                  <a:tcPr marL="91416" marR="91416" marT="45708" marB="45708"/>
                </a:tc>
                <a:tc>
                  <a:txBody>
                    <a:bodyPr/>
                    <a:lstStyle/>
                    <a:p>
                      <a:r>
                        <a:rPr lang="en-US" sz="1800" dirty="0"/>
                        <a:t>Del Emx</a:t>
                      </a:r>
                    </a:p>
                  </a:txBody>
                  <a:tcPr marL="91416" marR="91416" marT="45708" marB="45708"/>
                </a:tc>
                <a:tc>
                  <a:txBody>
                    <a:bodyPr/>
                    <a:lstStyle/>
                    <a:p>
                      <a:r>
                        <a:rPr lang="en-US" sz="1800" dirty="0"/>
                        <a:t>Im Phy</a:t>
                      </a:r>
                    </a:p>
                  </a:txBody>
                  <a:tcPr marL="91416" marR="91416" marT="45708" marB="45708"/>
                </a:tc>
                <a:tc>
                  <a:txBody>
                    <a:bodyPr/>
                    <a:lstStyle/>
                    <a:p>
                      <a:r>
                        <a:rPr lang="en-US" sz="1800" dirty="0"/>
                        <a:t>Del Phy</a:t>
                      </a:r>
                    </a:p>
                  </a:txBody>
                  <a:tcPr marL="91416" marR="91416" marT="45708" marB="45708"/>
                </a:tc>
                <a:tc>
                  <a:txBody>
                    <a:bodyPr/>
                    <a:lstStyle/>
                    <a:p>
                      <a:r>
                        <a:rPr lang="en-US" sz="1800" dirty="0"/>
                        <a:t>Im Cog</a:t>
                      </a:r>
                    </a:p>
                  </a:txBody>
                  <a:tcPr marL="91416" marR="91416" marT="45708" marB="45708"/>
                </a:tc>
                <a:tc>
                  <a:txBody>
                    <a:bodyPr/>
                    <a:lstStyle/>
                    <a:p>
                      <a:r>
                        <a:rPr lang="en-US" sz="1800" dirty="0"/>
                        <a:t>Del Cog</a:t>
                      </a:r>
                    </a:p>
                  </a:txBody>
                  <a:tcPr marL="91416" marR="91416" marT="45708" marB="45708"/>
                </a:tc>
                <a:tc>
                  <a:txBody>
                    <a:bodyPr/>
                    <a:lstStyle/>
                    <a:p>
                      <a:r>
                        <a:rPr lang="en-US" sz="1800" dirty="0"/>
                        <a:t>Im Bx</a:t>
                      </a:r>
                    </a:p>
                  </a:txBody>
                  <a:tcPr marL="91416" marR="91416" marT="45708" marB="45708"/>
                </a:tc>
                <a:tc>
                  <a:txBody>
                    <a:bodyPr/>
                    <a:lstStyle/>
                    <a:p>
                      <a:r>
                        <a:rPr lang="en-US" sz="1800" dirty="0"/>
                        <a:t>Del Bx</a:t>
                      </a:r>
                    </a:p>
                  </a:txBody>
                  <a:tcPr marL="91416" marR="91416" marT="45708" marB="45708"/>
                </a:tc>
                <a:extLst>
                  <a:ext uri="{0D108BD9-81ED-4DB2-BD59-A6C34878D82A}">
                    <a16:rowId xmlns:a16="http://schemas.microsoft.com/office/drawing/2014/main" val="3066120755"/>
                  </a:ext>
                </a:extLst>
              </a:tr>
              <a:tr h="386797">
                <a:tc>
                  <a:txBody>
                    <a:bodyPr/>
                    <a:lstStyle/>
                    <a:p>
                      <a:r>
                        <a:rPr lang="en-US" sz="1400" dirty="0"/>
                        <a:t>Numbness</a:t>
                      </a:r>
                    </a:p>
                  </a:txBody>
                  <a:tcPr marL="91416" marR="91416" marT="45708" marB="45708"/>
                </a:tc>
                <a:tc>
                  <a:txBody>
                    <a:bodyPr/>
                    <a:lstStyle/>
                    <a:p>
                      <a:r>
                        <a:rPr lang="en-US" sz="1400" dirty="0"/>
                        <a:t>Irritability</a:t>
                      </a:r>
                    </a:p>
                  </a:txBody>
                  <a:tcPr marL="91416" marR="91416" marT="45708" marB="45708"/>
                </a:tc>
                <a:tc>
                  <a:txBody>
                    <a:bodyPr/>
                    <a:lstStyle/>
                    <a:p>
                      <a:r>
                        <a:rPr lang="en-US" sz="1400" dirty="0"/>
                        <a:t>Nausea</a:t>
                      </a:r>
                    </a:p>
                  </a:txBody>
                  <a:tcPr marL="91416" marR="91416" marT="45708" marB="45708"/>
                </a:tc>
                <a:tc>
                  <a:txBody>
                    <a:bodyPr/>
                    <a:lstStyle/>
                    <a:p>
                      <a:r>
                        <a:rPr lang="en-US" sz="1400" dirty="0"/>
                        <a:t>Sleep issues</a:t>
                      </a:r>
                    </a:p>
                  </a:txBody>
                  <a:tcPr marL="91416" marR="91416" marT="45708" marB="45708"/>
                </a:tc>
                <a:tc>
                  <a:txBody>
                    <a:bodyPr/>
                    <a:lstStyle/>
                    <a:p>
                      <a:r>
                        <a:rPr lang="en-US" sz="1400" dirty="0"/>
                        <a:t>Concentration</a:t>
                      </a:r>
                    </a:p>
                  </a:txBody>
                  <a:tcPr marL="91416" marR="91416" marT="45708" marB="45708"/>
                </a:tc>
                <a:tc>
                  <a:txBody>
                    <a:bodyPr/>
                    <a:lstStyle/>
                    <a:p>
                      <a:r>
                        <a:rPr lang="en-US" sz="1200" dirty="0"/>
                        <a:t>Intrusive imagery</a:t>
                      </a:r>
                    </a:p>
                  </a:txBody>
                  <a:tcPr marL="91416" marR="91416" marT="45708" marB="45708"/>
                </a:tc>
                <a:tc>
                  <a:txBody>
                    <a:bodyPr/>
                    <a:lstStyle/>
                    <a:p>
                      <a:r>
                        <a:rPr lang="en-US" sz="1400" dirty="0"/>
                        <a:t>Startle reaction</a:t>
                      </a:r>
                    </a:p>
                  </a:txBody>
                  <a:tcPr marL="91416" marR="91416" marT="45708" marB="45708"/>
                </a:tc>
                <a:tc>
                  <a:txBody>
                    <a:bodyPr/>
                    <a:lstStyle/>
                    <a:p>
                      <a:r>
                        <a:rPr lang="en-US" sz="1400" dirty="0"/>
                        <a:t>Avoidance</a:t>
                      </a:r>
                    </a:p>
                  </a:txBody>
                  <a:tcPr marL="91416" marR="91416" marT="45708" marB="45708"/>
                </a:tc>
                <a:extLst>
                  <a:ext uri="{0D108BD9-81ED-4DB2-BD59-A6C34878D82A}">
                    <a16:rowId xmlns:a16="http://schemas.microsoft.com/office/drawing/2014/main" val="547922508"/>
                  </a:ext>
                </a:extLst>
              </a:tr>
              <a:tr h="450564">
                <a:tc>
                  <a:txBody>
                    <a:bodyPr/>
                    <a:lstStyle/>
                    <a:p>
                      <a:r>
                        <a:rPr lang="en-US" sz="1400" dirty="0"/>
                        <a:t>Detachment</a:t>
                      </a:r>
                    </a:p>
                  </a:txBody>
                  <a:tcPr marL="91416" marR="91416" marT="45708" marB="45708"/>
                </a:tc>
                <a:tc>
                  <a:txBody>
                    <a:bodyPr/>
                    <a:lstStyle/>
                    <a:p>
                      <a:r>
                        <a:rPr lang="en-US" sz="1400" dirty="0"/>
                        <a:t>Hostile</a:t>
                      </a:r>
                    </a:p>
                  </a:txBody>
                  <a:tcPr marL="91416" marR="91416" marT="45708" marB="45708"/>
                </a:tc>
                <a:tc>
                  <a:txBody>
                    <a:bodyPr/>
                    <a:lstStyle/>
                    <a:p>
                      <a:r>
                        <a:rPr lang="en-US" sz="1400" dirty="0"/>
                        <a:t>Gastro distress</a:t>
                      </a:r>
                    </a:p>
                  </a:txBody>
                  <a:tcPr marL="91416" marR="91416" marT="45708" marB="45708"/>
                </a:tc>
                <a:tc>
                  <a:txBody>
                    <a:bodyPr/>
                    <a:lstStyle/>
                    <a:p>
                      <a:r>
                        <a:rPr lang="en-US" sz="1400" dirty="0"/>
                        <a:t>Somatization</a:t>
                      </a:r>
                    </a:p>
                  </a:txBody>
                  <a:tcPr marL="91416" marR="91416" marT="45708" marB="45708"/>
                </a:tc>
                <a:tc>
                  <a:txBody>
                    <a:bodyPr/>
                    <a:lstStyle/>
                    <a:p>
                      <a:r>
                        <a:rPr lang="en-US" sz="1400" dirty="0"/>
                        <a:t>Rumination</a:t>
                      </a:r>
                    </a:p>
                  </a:txBody>
                  <a:tcPr marL="91416" marR="91416" marT="45708" marB="45708"/>
                </a:tc>
                <a:tc>
                  <a:txBody>
                    <a:bodyPr/>
                    <a:lstStyle/>
                    <a:p>
                      <a:r>
                        <a:rPr lang="en-US" sz="1400" dirty="0"/>
                        <a:t>Flashbacks</a:t>
                      </a:r>
                    </a:p>
                  </a:txBody>
                  <a:tcPr marL="91416" marR="91416" marT="45708" marB="45708"/>
                </a:tc>
                <a:tc>
                  <a:txBody>
                    <a:bodyPr/>
                    <a:lstStyle/>
                    <a:p>
                      <a:r>
                        <a:rPr lang="en-US" sz="1400" dirty="0"/>
                        <a:t>Restlessness</a:t>
                      </a:r>
                    </a:p>
                  </a:txBody>
                  <a:tcPr marL="91416" marR="91416" marT="45708" marB="45708"/>
                </a:tc>
                <a:tc>
                  <a:txBody>
                    <a:bodyPr/>
                    <a:lstStyle/>
                    <a:p>
                      <a:r>
                        <a:rPr lang="en-US" sz="1400" dirty="0"/>
                        <a:t>     Activity level </a:t>
                      </a:r>
                    </a:p>
                  </a:txBody>
                  <a:tcPr marL="91416" marR="91416" marT="45708" marB="45708"/>
                </a:tc>
                <a:extLst>
                  <a:ext uri="{0D108BD9-81ED-4DB2-BD59-A6C34878D82A}">
                    <a16:rowId xmlns:a16="http://schemas.microsoft.com/office/drawing/2014/main" val="2350107873"/>
                  </a:ext>
                </a:extLst>
              </a:tr>
              <a:tr h="450563">
                <a:tc>
                  <a:txBody>
                    <a:bodyPr/>
                    <a:lstStyle/>
                    <a:p>
                      <a:r>
                        <a:rPr lang="en-US" sz="1400" dirty="0"/>
                        <a:t>Anxiety/Fear</a:t>
                      </a:r>
                    </a:p>
                  </a:txBody>
                  <a:tcPr marL="91416" marR="91416" marT="45708" marB="45708"/>
                </a:tc>
                <a:tc>
                  <a:txBody>
                    <a:bodyPr/>
                    <a:lstStyle/>
                    <a:p>
                      <a:r>
                        <a:rPr lang="en-US" sz="1400" dirty="0"/>
                        <a:t>Depression</a:t>
                      </a:r>
                    </a:p>
                  </a:txBody>
                  <a:tcPr marL="91416" marR="91416" marT="45708" marB="45708"/>
                </a:tc>
                <a:tc>
                  <a:txBody>
                    <a:bodyPr/>
                    <a:lstStyle/>
                    <a:p>
                      <a:r>
                        <a:rPr lang="en-US" sz="1400" dirty="0"/>
                        <a:t>Sweating</a:t>
                      </a:r>
                    </a:p>
                  </a:txBody>
                  <a:tcPr marL="91416" marR="91416" marT="45708" marB="45708"/>
                </a:tc>
                <a:tc>
                  <a:txBody>
                    <a:bodyPr/>
                    <a:lstStyle/>
                    <a:p>
                      <a:r>
                        <a:rPr lang="en-US" sz="1400" dirty="0"/>
                        <a:t>Appetite </a:t>
                      </a:r>
                    </a:p>
                  </a:txBody>
                  <a:tcPr marL="91416" marR="91416" marT="45708" marB="45708"/>
                </a:tc>
                <a:tc>
                  <a:txBody>
                    <a:bodyPr/>
                    <a:lstStyle/>
                    <a:p>
                      <a:r>
                        <a:rPr lang="en-US" sz="1400" dirty="0"/>
                        <a:t>Racing thoughts</a:t>
                      </a:r>
                    </a:p>
                  </a:txBody>
                  <a:tcPr marL="91416" marR="91416" marT="45708" marB="45708"/>
                </a:tc>
                <a:tc>
                  <a:txBody>
                    <a:bodyPr/>
                    <a:lstStyle/>
                    <a:p>
                      <a:r>
                        <a:rPr lang="en-US" sz="1400" dirty="0"/>
                        <a:t>Reactivation</a:t>
                      </a:r>
                    </a:p>
                  </a:txBody>
                  <a:tcPr marL="91416" marR="91416" marT="45708" marB="45708"/>
                </a:tc>
                <a:tc>
                  <a:txBody>
                    <a:bodyPr/>
                    <a:lstStyle/>
                    <a:p>
                      <a:r>
                        <a:rPr lang="en-US" sz="1400" dirty="0"/>
                        <a:t>   Sleep</a:t>
                      </a:r>
                    </a:p>
                  </a:txBody>
                  <a:tcPr marL="91416" marR="91416" marT="45708" marB="45708"/>
                </a:tc>
                <a:tc>
                  <a:txBody>
                    <a:bodyPr/>
                    <a:lstStyle/>
                    <a:p>
                      <a:r>
                        <a:rPr lang="en-US" sz="1400" dirty="0"/>
                        <a:t>High risk bx</a:t>
                      </a:r>
                    </a:p>
                  </a:txBody>
                  <a:tcPr marL="91416" marR="91416" marT="45708" marB="45708"/>
                </a:tc>
                <a:extLst>
                  <a:ext uri="{0D108BD9-81ED-4DB2-BD59-A6C34878D82A}">
                    <a16:rowId xmlns:a16="http://schemas.microsoft.com/office/drawing/2014/main" val="1842293239"/>
                  </a:ext>
                </a:extLst>
              </a:tr>
              <a:tr h="423530">
                <a:tc>
                  <a:txBody>
                    <a:bodyPr/>
                    <a:lstStyle/>
                    <a:p>
                      <a:r>
                        <a:rPr lang="en-US" sz="1400" dirty="0"/>
                        <a:t>Guilt/Shame</a:t>
                      </a:r>
                    </a:p>
                  </a:txBody>
                  <a:tcPr marL="91416" marR="91416" marT="45708" marB="45708"/>
                </a:tc>
                <a:tc>
                  <a:txBody>
                    <a:bodyPr/>
                    <a:lstStyle/>
                    <a:p>
                      <a:r>
                        <a:rPr lang="en-US" sz="1400" dirty="0"/>
                        <a:t>Mood swings</a:t>
                      </a:r>
                    </a:p>
                  </a:txBody>
                  <a:tcPr marL="91416" marR="91416" marT="45708" marB="45708"/>
                </a:tc>
                <a:tc>
                  <a:txBody>
                    <a:bodyPr/>
                    <a:lstStyle/>
                    <a:p>
                      <a:r>
                        <a:rPr lang="en-US" sz="1400" dirty="0"/>
                        <a:t>Shivering</a:t>
                      </a:r>
                    </a:p>
                  </a:txBody>
                  <a:tcPr marL="91416" marR="91416" marT="45708" marB="45708"/>
                </a:tc>
                <a:tc>
                  <a:txBody>
                    <a:bodyPr/>
                    <a:lstStyle/>
                    <a:p>
                      <a:r>
                        <a:rPr lang="en-US" sz="1200" dirty="0"/>
                        <a:t>Digestive issues</a:t>
                      </a:r>
                    </a:p>
                  </a:txBody>
                  <a:tcPr marL="91416" marR="91416" marT="45708" marB="45708"/>
                </a:tc>
                <a:tc>
                  <a:txBody>
                    <a:bodyPr/>
                    <a:lstStyle/>
                    <a:p>
                      <a:r>
                        <a:rPr lang="en-US" sz="1400" dirty="0"/>
                        <a:t>Distorted time</a:t>
                      </a:r>
                    </a:p>
                  </a:txBody>
                  <a:tcPr marL="91416" marR="91416" marT="45708" marB="45708"/>
                </a:tc>
                <a:tc>
                  <a:txBody>
                    <a:bodyPr/>
                    <a:lstStyle/>
                    <a:p>
                      <a:r>
                        <a:rPr lang="en-US" sz="1400" dirty="0"/>
                        <a:t>Self-blame</a:t>
                      </a:r>
                    </a:p>
                  </a:txBody>
                  <a:tcPr marL="91416" marR="91416" marT="45708" marB="45708"/>
                </a:tc>
                <a:tc>
                  <a:txBody>
                    <a:bodyPr/>
                    <a:lstStyle/>
                    <a:p>
                      <a:r>
                        <a:rPr lang="en-US" sz="1400" dirty="0"/>
                        <a:t>    appetite</a:t>
                      </a:r>
                    </a:p>
                  </a:txBody>
                  <a:tcPr marL="91416" marR="91416" marT="45708" marB="45708"/>
                </a:tc>
                <a:tc>
                  <a:txBody>
                    <a:bodyPr/>
                    <a:lstStyle/>
                    <a:p>
                      <a:r>
                        <a:rPr lang="en-US" sz="1400" dirty="0"/>
                        <a:t>D &amp; A addiction</a:t>
                      </a:r>
                    </a:p>
                  </a:txBody>
                  <a:tcPr marL="91416" marR="91416" marT="45708" marB="45708"/>
                </a:tc>
                <a:extLst>
                  <a:ext uri="{0D108BD9-81ED-4DB2-BD59-A6C34878D82A}">
                    <a16:rowId xmlns:a16="http://schemas.microsoft.com/office/drawing/2014/main" val="173782968"/>
                  </a:ext>
                </a:extLst>
              </a:tr>
              <a:tr h="410364">
                <a:tc>
                  <a:txBody>
                    <a:bodyPr/>
                    <a:lstStyle/>
                    <a:p>
                      <a:r>
                        <a:rPr lang="en-US" sz="1400" dirty="0"/>
                        <a:t>Anger</a:t>
                      </a:r>
                    </a:p>
                  </a:txBody>
                  <a:tcPr marL="91416" marR="91416" marT="45708" marB="45708"/>
                </a:tc>
                <a:tc>
                  <a:txBody>
                    <a:bodyPr/>
                    <a:lstStyle/>
                    <a:p>
                      <a:r>
                        <a:rPr lang="en-US" sz="1400" dirty="0"/>
                        <a:t>Phobias</a:t>
                      </a:r>
                    </a:p>
                  </a:txBody>
                  <a:tcPr marL="91416" marR="91416" marT="45708" marB="45708"/>
                </a:tc>
                <a:tc>
                  <a:txBody>
                    <a:bodyPr/>
                    <a:lstStyle/>
                    <a:p>
                      <a:r>
                        <a:rPr lang="en-US" sz="1400" dirty="0"/>
                        <a:t>Faintness</a:t>
                      </a:r>
                    </a:p>
                  </a:txBody>
                  <a:tcPr marL="91416" marR="91416" marT="45708" marB="45708"/>
                </a:tc>
                <a:tc>
                  <a:txBody>
                    <a:bodyPr/>
                    <a:lstStyle/>
                    <a:p>
                      <a:r>
                        <a:rPr lang="en-US" sz="1400" dirty="0"/>
                        <a:t>Cold/illness</a:t>
                      </a:r>
                    </a:p>
                  </a:txBody>
                  <a:tcPr marL="91416" marR="91416" marT="45708" marB="45708"/>
                </a:tc>
                <a:tc>
                  <a:txBody>
                    <a:bodyPr/>
                    <a:lstStyle/>
                    <a:p>
                      <a:r>
                        <a:rPr lang="en-US" sz="1400" dirty="0"/>
                        <a:t>Memory </a:t>
                      </a:r>
                    </a:p>
                  </a:txBody>
                  <a:tcPr marL="91416" marR="91416" marT="45708" marB="45708"/>
                </a:tc>
                <a:tc>
                  <a:txBody>
                    <a:bodyPr/>
                    <a:lstStyle/>
                    <a:p>
                      <a:r>
                        <a:rPr lang="en-US" sz="1400" dirty="0"/>
                        <a:t>Indecisive</a:t>
                      </a:r>
                    </a:p>
                  </a:txBody>
                  <a:tcPr marL="91416" marR="91416" marT="45708" marB="45708"/>
                </a:tc>
                <a:tc>
                  <a:txBody>
                    <a:bodyPr/>
                    <a:lstStyle/>
                    <a:p>
                      <a:r>
                        <a:rPr lang="en-US" sz="1400" dirty="0"/>
                        <a:t>Argumentative</a:t>
                      </a:r>
                    </a:p>
                  </a:txBody>
                  <a:tcPr marL="91416" marR="91416" marT="45708" marB="45708"/>
                </a:tc>
                <a:tc>
                  <a:txBody>
                    <a:bodyPr/>
                    <a:lstStyle/>
                    <a:p>
                      <a:r>
                        <a:rPr lang="en-US" sz="1400" dirty="0"/>
                        <a:t>Withdrawal</a:t>
                      </a:r>
                    </a:p>
                  </a:txBody>
                  <a:tcPr marL="91416" marR="91416" marT="45708" marB="45708"/>
                </a:tc>
                <a:extLst>
                  <a:ext uri="{0D108BD9-81ED-4DB2-BD59-A6C34878D82A}">
                    <a16:rowId xmlns:a16="http://schemas.microsoft.com/office/drawing/2014/main" val="342828466"/>
                  </a:ext>
                </a:extLst>
              </a:tr>
              <a:tr h="390870">
                <a:tc>
                  <a:txBody>
                    <a:bodyPr/>
                    <a:lstStyle/>
                    <a:p>
                      <a:r>
                        <a:rPr lang="en-US" sz="1400" dirty="0"/>
                        <a:t>Sadness</a:t>
                      </a:r>
                    </a:p>
                  </a:txBody>
                  <a:tcPr marL="91416" marR="91416" marT="45708" marB="45708"/>
                </a:tc>
                <a:tc>
                  <a:txBody>
                    <a:bodyPr/>
                    <a:lstStyle/>
                    <a:p>
                      <a:r>
                        <a:rPr lang="en-US" sz="1400" dirty="0"/>
                        <a:t>Fragility</a:t>
                      </a:r>
                    </a:p>
                  </a:txBody>
                  <a:tcPr marL="91416" marR="91416" marT="45708" marB="45708"/>
                </a:tc>
                <a:tc>
                  <a:txBody>
                    <a:bodyPr/>
                    <a:lstStyle/>
                    <a:p>
                      <a:r>
                        <a:rPr lang="en-US" sz="1400" dirty="0"/>
                        <a:t>Muscle tremors</a:t>
                      </a:r>
                    </a:p>
                  </a:txBody>
                  <a:tcPr marL="91416" marR="91416" marT="45708" marB="45708"/>
                </a:tc>
                <a:tc>
                  <a:txBody>
                    <a:bodyPr/>
                    <a:lstStyle/>
                    <a:p>
                      <a:r>
                        <a:rPr lang="en-US" sz="1400" dirty="0"/>
                        <a:t>Hyperarousal</a:t>
                      </a:r>
                    </a:p>
                  </a:txBody>
                  <a:tcPr marL="91416" marR="91416" marT="45708" marB="45708"/>
                </a:tc>
                <a:tc>
                  <a:txBody>
                    <a:bodyPr/>
                    <a:lstStyle/>
                    <a:p>
                      <a:r>
                        <a:rPr lang="en-US" sz="1400" dirty="0"/>
                        <a:t>Distorted space</a:t>
                      </a:r>
                    </a:p>
                  </a:txBody>
                  <a:tcPr marL="91416" marR="91416" marT="45708" marB="45708"/>
                </a:tc>
                <a:tc>
                  <a:txBody>
                    <a:bodyPr/>
                    <a:lstStyle/>
                    <a:p>
                      <a:r>
                        <a:rPr lang="en-US" sz="1200" dirty="0"/>
                        <a:t>Magical thinking</a:t>
                      </a:r>
                    </a:p>
                  </a:txBody>
                  <a:tcPr marL="91416" marR="91416" marT="45708" marB="45708"/>
                </a:tc>
                <a:tc>
                  <a:txBody>
                    <a:bodyPr/>
                    <a:lstStyle/>
                    <a:p>
                      <a:r>
                        <a:rPr lang="en-US" sz="1400" dirty="0"/>
                        <a:t>D &amp; A use</a:t>
                      </a:r>
                    </a:p>
                  </a:txBody>
                  <a:tcPr marL="91416" marR="91416" marT="45708" marB="45708"/>
                </a:tc>
                <a:tc>
                  <a:txBody>
                    <a:bodyPr/>
                    <a:lstStyle/>
                    <a:p>
                      <a:r>
                        <a:rPr lang="en-US" sz="1400" dirty="0"/>
                        <a:t>Criminal Bx</a:t>
                      </a:r>
                    </a:p>
                  </a:txBody>
                  <a:tcPr marL="91416" marR="91416" marT="45708" marB="45708"/>
                </a:tc>
                <a:extLst>
                  <a:ext uri="{0D108BD9-81ED-4DB2-BD59-A6C34878D82A}">
                    <a16:rowId xmlns:a16="http://schemas.microsoft.com/office/drawing/2014/main" val="971965320"/>
                  </a:ext>
                </a:extLst>
              </a:tr>
              <a:tr h="731330">
                <a:tc>
                  <a:txBody>
                    <a:bodyPr/>
                    <a:lstStyle/>
                    <a:p>
                      <a:r>
                        <a:rPr lang="en-US" sz="1400" dirty="0"/>
                        <a:t>Feeling out of control</a:t>
                      </a:r>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Poor emotional regulation </a:t>
                      </a:r>
                    </a:p>
                    <a:p>
                      <a:endParaRPr lang="en-US" sz="1400" dirty="0"/>
                    </a:p>
                  </a:txBody>
                  <a:tcPr marL="91416" marR="91416" marT="45708" marB="45708"/>
                </a:tc>
                <a:tc>
                  <a:txBody>
                    <a:bodyPr/>
                    <a:lstStyle/>
                    <a:p>
                      <a:r>
                        <a:rPr lang="en-US" sz="1400" dirty="0"/>
                        <a:t>Elevated heart rate</a:t>
                      </a:r>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Persistent fatigue</a:t>
                      </a:r>
                    </a:p>
                    <a:p>
                      <a:endParaRPr lang="en-US" sz="1400" dirty="0"/>
                    </a:p>
                  </a:txBody>
                  <a:tcPr marL="91416" marR="91416" marT="45708" marB="45708"/>
                </a:tc>
                <a:tc>
                  <a:txBody>
                    <a:bodyPr/>
                    <a:lstStyle/>
                    <a:p>
                      <a:r>
                        <a:rPr lang="en-US" sz="1400" dirty="0"/>
                        <a:t>Identification with victims</a:t>
                      </a:r>
                    </a:p>
                  </a:txBody>
                  <a:tcPr marL="91416" marR="91416" marT="45708" marB="45708"/>
                </a:tc>
                <a:tc>
                  <a:txBody>
                    <a:bodyPr/>
                    <a:lstStyle/>
                    <a:p>
                      <a:r>
                        <a:rPr lang="en-US" sz="1400" dirty="0"/>
                        <a:t>Preoccupation with event</a:t>
                      </a:r>
                    </a:p>
                  </a:txBody>
                  <a:tcPr marL="91416" marR="91416" marT="45708" marB="45708"/>
                </a:tc>
                <a:tc>
                  <a:txBody>
                    <a:bodyPr/>
                    <a:lstStyle/>
                    <a:p>
                      <a:r>
                        <a:rPr lang="en-US" sz="1400" dirty="0"/>
                        <a:t>Difficulty expressing self</a:t>
                      </a:r>
                    </a:p>
                  </a:txBody>
                  <a:tcPr marL="91416" marR="91416" marT="45708" marB="45708"/>
                </a:tc>
                <a:tc>
                  <a:txBody>
                    <a:bodyPr/>
                    <a:lstStyle/>
                    <a:p>
                      <a:r>
                        <a:rPr lang="en-US" sz="1400" dirty="0"/>
                        <a:t>Poor school/work performance</a:t>
                      </a:r>
                    </a:p>
                  </a:txBody>
                  <a:tcPr marL="91416" marR="91416" marT="45708" marB="45708"/>
                </a:tc>
                <a:extLst>
                  <a:ext uri="{0D108BD9-81ED-4DB2-BD59-A6C34878D82A}">
                    <a16:rowId xmlns:a16="http://schemas.microsoft.com/office/drawing/2014/main" val="4208173143"/>
                  </a:ext>
                </a:extLst>
              </a:tr>
              <a:tr h="390870">
                <a:tc>
                  <a:txBody>
                    <a:bodyPr/>
                    <a:lstStyle/>
                    <a:p>
                      <a:r>
                        <a:rPr lang="en-US" sz="1400" dirty="0"/>
                        <a:t>Denial</a:t>
                      </a:r>
                    </a:p>
                  </a:txBody>
                  <a:tcPr marL="91416" marR="91416" marT="45708" marB="45708"/>
                </a:tc>
                <a:tc>
                  <a:txBody>
                    <a:bodyPr/>
                    <a:lstStyle/>
                    <a:p>
                      <a:r>
                        <a:rPr lang="en-US" sz="1400" dirty="0"/>
                        <a:t>Instability</a:t>
                      </a:r>
                    </a:p>
                  </a:txBody>
                  <a:tcPr marL="91416" marR="91416" marT="45708" marB="45708"/>
                </a:tc>
                <a:tc>
                  <a:txBody>
                    <a:bodyPr/>
                    <a:lstStyle/>
                    <a:p>
                      <a:r>
                        <a:rPr lang="en-US" sz="1400" dirty="0"/>
                        <a:t>Increased BP</a:t>
                      </a:r>
                    </a:p>
                  </a:txBody>
                  <a:tcPr marL="91416" marR="91416" marT="45708" marB="45708"/>
                </a:tc>
                <a:tc>
                  <a:txBody>
                    <a:bodyPr/>
                    <a:lstStyle/>
                    <a:p>
                      <a:r>
                        <a:rPr lang="en-US" sz="1400" dirty="0"/>
                        <a:t>Autoimmune </a:t>
                      </a:r>
                    </a:p>
                  </a:txBody>
                  <a:tcPr marL="91416" marR="91416" marT="45708" marB="45708"/>
                </a:tc>
                <a:tc>
                  <a:txBody>
                    <a:bodyPr/>
                    <a:lstStyle/>
                    <a:p>
                      <a:r>
                        <a:rPr lang="en-US" sz="1400" dirty="0"/>
                        <a:t>Self-blame</a:t>
                      </a:r>
                    </a:p>
                  </a:txBody>
                  <a:tcPr marL="91416" marR="91416" marT="45708" marB="45708"/>
                </a:tc>
                <a:tc>
                  <a:txBody>
                    <a:bodyPr/>
                    <a:lstStyle/>
                    <a:p>
                      <a:r>
                        <a:rPr lang="en-US" sz="1400" dirty="0"/>
                        <a:t>Triggers</a:t>
                      </a:r>
                    </a:p>
                  </a:txBody>
                  <a:tcPr marL="91416" marR="91416" marT="45708" marB="45708"/>
                </a:tc>
                <a:tc>
                  <a:txBody>
                    <a:bodyPr/>
                    <a:lstStyle/>
                    <a:p>
                      <a:r>
                        <a:rPr lang="en-US" sz="1400" dirty="0"/>
                        <a:t>Withdrawal</a:t>
                      </a:r>
                    </a:p>
                  </a:txBody>
                  <a:tcPr marL="91416" marR="91416" marT="45708" marB="45708"/>
                </a:tc>
                <a:tc>
                  <a:txBody>
                    <a:bodyPr/>
                    <a:lstStyle/>
                    <a:p>
                      <a:r>
                        <a:rPr lang="en-US" sz="1400" dirty="0"/>
                        <a:t>     social life</a:t>
                      </a:r>
                    </a:p>
                  </a:txBody>
                  <a:tcPr marL="91416" marR="91416" marT="45708" marB="45708"/>
                </a:tc>
                <a:extLst>
                  <a:ext uri="{0D108BD9-81ED-4DB2-BD59-A6C34878D82A}">
                    <a16:rowId xmlns:a16="http://schemas.microsoft.com/office/drawing/2014/main" val="3369232206"/>
                  </a:ext>
                </a:extLst>
              </a:tr>
              <a:tr h="390870">
                <a:tc>
                  <a:txBody>
                    <a:bodyPr/>
                    <a:lstStyle/>
                    <a:p>
                      <a:r>
                        <a:rPr lang="en-US" sz="1400" dirty="0"/>
                        <a:t>Constriction</a:t>
                      </a:r>
                    </a:p>
                  </a:txBody>
                  <a:tcPr marL="91416" marR="91416" marT="45708" marB="45708"/>
                </a:tc>
                <a:tc>
                  <a:txBody>
                    <a:bodyPr/>
                    <a:lstStyle/>
                    <a:p>
                      <a:r>
                        <a:rPr lang="en-US" sz="1400" dirty="0"/>
                        <a:t>Vulnerability</a:t>
                      </a:r>
                    </a:p>
                  </a:txBody>
                  <a:tcPr marL="91416" marR="91416" marT="45708" marB="45708"/>
                </a:tc>
                <a:tc>
                  <a:txBody>
                    <a:bodyPr/>
                    <a:lstStyle/>
                    <a:p>
                      <a:r>
                        <a:rPr lang="en-US" sz="1400" dirty="0"/>
                        <a:t>Fatigue</a:t>
                      </a:r>
                    </a:p>
                  </a:txBody>
                  <a:tcPr marL="91416" marR="91416" marT="45708" marB="45708"/>
                </a:tc>
                <a:tc>
                  <a:txBody>
                    <a:bodyPr/>
                    <a:lstStyle/>
                    <a:p>
                      <a:r>
                        <a:rPr lang="en-US" sz="1400" dirty="0"/>
                        <a:t>L-T health</a:t>
                      </a:r>
                    </a:p>
                  </a:txBody>
                  <a:tcPr marL="91416" marR="91416" marT="45708" marB="45708"/>
                </a:tc>
                <a:tc>
                  <a:txBody>
                    <a:bodyPr/>
                    <a:lstStyle/>
                    <a:p>
                      <a:r>
                        <a:rPr lang="en-US" sz="1400" dirty="0"/>
                        <a:t>Neg worldview</a:t>
                      </a:r>
                    </a:p>
                  </a:txBody>
                  <a:tcPr marL="91416" marR="91416" marT="45708" marB="45708"/>
                </a:tc>
                <a:tc>
                  <a:txBody>
                    <a:bodyPr/>
                    <a:lstStyle/>
                    <a:p>
                      <a:r>
                        <a:rPr lang="en-US" sz="1200" dirty="0"/>
                        <a:t>Dangerous world</a:t>
                      </a:r>
                    </a:p>
                  </a:txBody>
                  <a:tcPr marL="91416" marR="91416" marT="45708" marB="45708"/>
                </a:tc>
                <a:tc>
                  <a:txBody>
                    <a:bodyPr/>
                    <a:lstStyle/>
                    <a:p>
                      <a:r>
                        <a:rPr lang="en-US" sz="1400" dirty="0"/>
                        <a:t>Apathy</a:t>
                      </a:r>
                    </a:p>
                  </a:txBody>
                  <a:tcPr marL="91416" marR="91416" marT="45708" marB="45708"/>
                </a:tc>
                <a:tc>
                  <a:txBody>
                    <a:bodyPr/>
                    <a:lstStyle/>
                    <a:p>
                      <a:r>
                        <a:rPr lang="en-US" sz="1400" dirty="0"/>
                        <a:t>Fighting</a:t>
                      </a:r>
                    </a:p>
                  </a:txBody>
                  <a:tcPr marL="91416" marR="91416" marT="45708" marB="45708"/>
                </a:tc>
                <a:extLst>
                  <a:ext uri="{0D108BD9-81ED-4DB2-BD59-A6C34878D82A}">
                    <a16:rowId xmlns:a16="http://schemas.microsoft.com/office/drawing/2014/main" val="367215262"/>
                  </a:ext>
                </a:extLst>
              </a:tr>
              <a:tr h="390870">
                <a:tc>
                  <a:txBody>
                    <a:bodyPr/>
                    <a:lstStyle/>
                    <a:p>
                      <a:r>
                        <a:rPr lang="en-US" sz="1400" dirty="0"/>
                        <a:t>Disorientation</a:t>
                      </a:r>
                    </a:p>
                  </a:txBody>
                  <a:tcPr marL="91416" marR="91416" marT="45708" marB="45708"/>
                </a:tc>
                <a:tc>
                  <a:txBody>
                    <a:bodyPr/>
                    <a:lstStyle/>
                    <a:p>
                      <a:r>
                        <a:rPr lang="en-US" sz="1400" dirty="0"/>
                        <a:t>Survivor guilt</a:t>
                      </a:r>
                    </a:p>
                  </a:txBody>
                  <a:tcPr marL="91416" marR="91416" marT="45708" marB="45708"/>
                </a:tc>
                <a:tc>
                  <a:txBody>
                    <a:bodyPr/>
                    <a:lstStyle/>
                    <a:p>
                      <a:r>
                        <a:rPr lang="en-US" sz="1400" dirty="0"/>
                        <a:t>Startle response</a:t>
                      </a:r>
                    </a:p>
                  </a:txBody>
                  <a:tcPr marL="91416" marR="91416" marT="45708" marB="45708"/>
                </a:tc>
                <a:tc>
                  <a:txBody>
                    <a:bodyPr/>
                    <a:lstStyle/>
                    <a:p>
                      <a:r>
                        <a:rPr lang="en-US" sz="1200" dirty="0"/>
                        <a:t>Elevated Cortisol</a:t>
                      </a:r>
                    </a:p>
                  </a:txBody>
                  <a:tcPr marL="91416" marR="91416" marT="45708" marB="45708"/>
                </a:tc>
                <a:tc>
                  <a:txBody>
                    <a:bodyPr/>
                    <a:lstStyle/>
                    <a:p>
                      <a:r>
                        <a:rPr lang="en-US" sz="1400" dirty="0"/>
                        <a:t>Losing reality</a:t>
                      </a:r>
                    </a:p>
                  </a:txBody>
                  <a:tcPr marL="91416" marR="91416" marT="45708" marB="45708"/>
                </a:tc>
                <a:tc>
                  <a:txBody>
                    <a:bodyPr/>
                    <a:lstStyle/>
                    <a:p>
                      <a:r>
                        <a:rPr lang="en-US" sz="1400" dirty="0"/>
                        <a:t>worthlessness</a:t>
                      </a:r>
                    </a:p>
                  </a:txBody>
                  <a:tcPr marL="91416" marR="91416" marT="45708" marB="45708"/>
                </a:tc>
                <a:tc>
                  <a:txBody>
                    <a:bodyPr/>
                    <a:lstStyle/>
                    <a:p>
                      <a:r>
                        <a:rPr lang="en-US" sz="1400" dirty="0"/>
                        <a:t>Avoidant Bx</a:t>
                      </a:r>
                    </a:p>
                  </a:txBody>
                  <a:tcPr marL="91416" marR="91416" marT="45708" marB="45708"/>
                </a:tc>
                <a:tc>
                  <a:txBody>
                    <a:bodyPr/>
                    <a:lstStyle/>
                    <a:p>
                      <a:r>
                        <a:rPr lang="en-US" sz="1400" dirty="0"/>
                        <a:t>Paradoxical Bx</a:t>
                      </a:r>
                    </a:p>
                  </a:txBody>
                  <a:tcPr marL="91416" marR="91416" marT="45708" marB="45708"/>
                </a:tc>
                <a:extLst>
                  <a:ext uri="{0D108BD9-81ED-4DB2-BD59-A6C34878D82A}">
                    <a16:rowId xmlns:a16="http://schemas.microsoft.com/office/drawing/2014/main" val="72610118"/>
                  </a:ext>
                </a:extLst>
              </a:tr>
              <a:tr h="518025">
                <a:tc>
                  <a:txBody>
                    <a:bodyPr/>
                    <a:lstStyle/>
                    <a:p>
                      <a:r>
                        <a:rPr lang="en-US" sz="1400" dirty="0"/>
                        <a:t>Overwhelmed</a:t>
                      </a:r>
                    </a:p>
                  </a:txBody>
                  <a:tcPr marL="91416" marR="91416" marT="45708" marB="45708"/>
                </a:tc>
                <a:tc>
                  <a:txBody>
                    <a:bodyPr/>
                    <a:lstStyle/>
                    <a:p>
                      <a:r>
                        <a:rPr lang="en-US" sz="1400" dirty="0"/>
                        <a:t>Mental health </a:t>
                      </a:r>
                    </a:p>
                  </a:txBody>
                  <a:tcPr marL="91416" marR="91416" marT="45708" marB="45708"/>
                </a:tc>
                <a:tc>
                  <a:txBody>
                    <a:bodyPr/>
                    <a:lstStyle/>
                    <a:p>
                      <a:r>
                        <a:rPr lang="en-US" sz="1200" dirty="0"/>
                        <a:t>Depersonalization</a:t>
                      </a:r>
                    </a:p>
                  </a:txBody>
                  <a:tcPr marL="91416" marR="91416" marT="45708" marB="45708"/>
                </a:tc>
                <a:tc>
                  <a:txBody>
                    <a:bodyPr/>
                    <a:lstStyle/>
                    <a:p>
                      <a:r>
                        <a:rPr lang="en-US" sz="1400" dirty="0"/>
                        <a:t>COPD/heart disease</a:t>
                      </a:r>
                    </a:p>
                  </a:txBody>
                  <a:tcPr marL="91416" marR="91416" marT="45708" marB="45708"/>
                </a:tc>
                <a:tc>
                  <a:txBody>
                    <a:bodyPr/>
                    <a:lstStyle/>
                    <a:p>
                      <a:r>
                        <a:rPr lang="en-US" sz="1400" dirty="0"/>
                        <a:t>Loss of self-efficacy</a:t>
                      </a:r>
                    </a:p>
                  </a:txBody>
                  <a:tcPr marL="91416" marR="91416" marT="45708" marB="457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Suicidal ideation</a:t>
                      </a:r>
                    </a:p>
                    <a:p>
                      <a:endParaRPr lang="en-US" sz="1400" dirty="0"/>
                    </a:p>
                  </a:txBody>
                  <a:tcPr marL="91416" marR="91416" marT="45708" marB="45708"/>
                </a:tc>
                <a:tc>
                  <a:txBody>
                    <a:bodyPr/>
                    <a:lstStyle/>
                    <a:p>
                      <a:r>
                        <a:rPr lang="en-US" sz="1400" dirty="0"/>
                        <a:t>Easily angered</a:t>
                      </a:r>
                    </a:p>
                  </a:txBody>
                  <a:tcPr marL="91416" marR="91416" marT="45708" marB="45708"/>
                </a:tc>
                <a:tc>
                  <a:txBody>
                    <a:bodyPr/>
                    <a:lstStyle/>
                    <a:p>
                      <a:r>
                        <a:rPr lang="en-US" sz="1400" dirty="0"/>
                        <a:t>      Sexual bx</a:t>
                      </a:r>
                    </a:p>
                  </a:txBody>
                  <a:tcPr marL="91416" marR="91416" marT="45708" marB="45708"/>
                </a:tc>
                <a:extLst>
                  <a:ext uri="{0D108BD9-81ED-4DB2-BD59-A6C34878D82A}">
                    <a16:rowId xmlns:a16="http://schemas.microsoft.com/office/drawing/2014/main" val="2340144044"/>
                  </a:ext>
                </a:extLst>
              </a:tr>
            </a:tbl>
          </a:graphicData>
        </a:graphic>
      </p:graphicFrame>
      <p:sp>
        <p:nvSpPr>
          <p:cNvPr id="9" name="Isosceles Triangle 8">
            <a:extLst>
              <a:ext uri="{FF2B5EF4-FFF2-40B4-BE49-F238E27FC236}">
                <a16:creationId xmlns:a16="http://schemas.microsoft.com/office/drawing/2014/main" id="{14D27D72-4707-4195-848E-7C0E7C5B2AC7}"/>
              </a:ext>
            </a:extLst>
          </p:cNvPr>
          <p:cNvSpPr/>
          <p:nvPr/>
        </p:nvSpPr>
        <p:spPr>
          <a:xfrm>
            <a:off x="5545915" y="2342888"/>
            <a:ext cx="172384" cy="243777"/>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1" name="Arrow: Down 10">
            <a:extLst>
              <a:ext uri="{FF2B5EF4-FFF2-40B4-BE49-F238E27FC236}">
                <a16:creationId xmlns:a16="http://schemas.microsoft.com/office/drawing/2014/main" id="{1613D18F-094C-440F-86DB-2D8F0518D6A8}"/>
              </a:ext>
            </a:extLst>
          </p:cNvPr>
          <p:cNvSpPr/>
          <p:nvPr/>
        </p:nvSpPr>
        <p:spPr>
          <a:xfrm>
            <a:off x="10612984" y="1907573"/>
            <a:ext cx="182832" cy="26119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schemeClr val="tx1"/>
              </a:solidFill>
            </a:endParaRPr>
          </a:p>
        </p:txBody>
      </p:sp>
      <p:sp>
        <p:nvSpPr>
          <p:cNvPr id="12" name="Isosceles Triangle 11">
            <a:extLst>
              <a:ext uri="{FF2B5EF4-FFF2-40B4-BE49-F238E27FC236}">
                <a16:creationId xmlns:a16="http://schemas.microsoft.com/office/drawing/2014/main" id="{E3ACA524-6D40-44AC-86E8-CE31F244142F}"/>
              </a:ext>
            </a:extLst>
          </p:cNvPr>
          <p:cNvSpPr/>
          <p:nvPr/>
        </p:nvSpPr>
        <p:spPr>
          <a:xfrm>
            <a:off x="9067616" y="2352830"/>
            <a:ext cx="172384" cy="243777"/>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3" name="Isosceles Triangle 12">
            <a:extLst>
              <a:ext uri="{FF2B5EF4-FFF2-40B4-BE49-F238E27FC236}">
                <a16:creationId xmlns:a16="http://schemas.microsoft.com/office/drawing/2014/main" id="{2D7CBD3E-59E7-4ABA-B2E2-4858FB8D7255}"/>
              </a:ext>
            </a:extLst>
          </p:cNvPr>
          <p:cNvSpPr/>
          <p:nvPr/>
        </p:nvSpPr>
        <p:spPr>
          <a:xfrm>
            <a:off x="9067616" y="2788147"/>
            <a:ext cx="172384" cy="243777"/>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4" name="Isosceles Triangle 13">
            <a:extLst>
              <a:ext uri="{FF2B5EF4-FFF2-40B4-BE49-F238E27FC236}">
                <a16:creationId xmlns:a16="http://schemas.microsoft.com/office/drawing/2014/main" id="{22AC2B4C-8CF3-410B-AB38-87A335781607}"/>
              </a:ext>
            </a:extLst>
          </p:cNvPr>
          <p:cNvSpPr/>
          <p:nvPr/>
        </p:nvSpPr>
        <p:spPr>
          <a:xfrm>
            <a:off x="10618208" y="4767593"/>
            <a:ext cx="172384" cy="243777"/>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6" name="Arrow: Down 15">
            <a:extLst>
              <a:ext uri="{FF2B5EF4-FFF2-40B4-BE49-F238E27FC236}">
                <a16:creationId xmlns:a16="http://schemas.microsoft.com/office/drawing/2014/main" id="{FAAF412B-8F52-409F-8EB6-D2BB1D1123E8}"/>
              </a:ext>
            </a:extLst>
          </p:cNvPr>
          <p:cNvSpPr/>
          <p:nvPr/>
        </p:nvSpPr>
        <p:spPr>
          <a:xfrm rot="10800000">
            <a:off x="10612984" y="5890706"/>
            <a:ext cx="182832" cy="26119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schemeClr val="tx1"/>
              </a:solidFill>
            </a:endParaRPr>
          </a:p>
        </p:txBody>
      </p:sp>
    </p:spTree>
    <p:extLst>
      <p:ext uri="{BB962C8B-B14F-4D97-AF65-F5344CB8AC3E}">
        <p14:creationId xmlns:p14="http://schemas.microsoft.com/office/powerpoint/2010/main" val="197590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C4802B-C84E-486D-9A0A-BBFAD8A0A111}"/>
              </a:ext>
            </a:extLst>
          </p:cNvPr>
          <p:cNvSpPr>
            <a:spLocks noGrp="1"/>
          </p:cNvSpPr>
          <p:nvPr>
            <p:ph type="title"/>
          </p:nvPr>
        </p:nvSpPr>
        <p:spPr>
          <a:xfrm>
            <a:off x="303213" y="284595"/>
            <a:ext cx="3810000" cy="2082231"/>
          </a:xfrm>
        </p:spPr>
        <p:txBody>
          <a:bodyPr anchor="b">
            <a:noAutofit/>
          </a:bodyPr>
          <a:lstStyle/>
          <a:p>
            <a:r>
              <a:rPr lang="en-US" sz="4800" dirty="0"/>
              <a:t>Put together in a bowl and stir….. </a:t>
            </a:r>
          </a:p>
        </p:txBody>
      </p:sp>
      <p:pic>
        <p:nvPicPr>
          <p:cNvPr id="4102" name="Picture 6" descr="HELP! How to Handle a Kid who is Acting Out">
            <a:extLst>
              <a:ext uri="{FF2B5EF4-FFF2-40B4-BE49-F238E27FC236}">
                <a16:creationId xmlns:a16="http://schemas.microsoft.com/office/drawing/2014/main" id="{3CE3A29E-DCD0-4B1E-80E3-5FC3D4D6692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04470" y="2518496"/>
            <a:ext cx="4137660" cy="1724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4260F05E-F12F-44B6-898D-0A53ABE19BBD}"/>
              </a:ext>
            </a:extLst>
          </p:cNvPr>
          <p:cNvSpPr>
            <a:spLocks noGrp="1"/>
          </p:cNvSpPr>
          <p:nvPr>
            <p:ph type="body" sz="half" idx="2"/>
          </p:nvPr>
        </p:nvSpPr>
        <p:spPr>
          <a:xfrm>
            <a:off x="379413" y="4491174"/>
            <a:ext cx="3693024" cy="1985826"/>
          </a:xfrm>
        </p:spPr>
        <p:txBody>
          <a:bodyPr>
            <a:noAutofit/>
          </a:bodyPr>
          <a:lstStyle/>
          <a:p>
            <a:endParaRPr lang="en-US" sz="3200" dirty="0"/>
          </a:p>
        </p:txBody>
      </p:sp>
      <p:pic>
        <p:nvPicPr>
          <p:cNvPr id="4106" name="Picture 10" descr="Determining If Your Teen's Acting Out Is Normal Behavior - Teen Mental  Health Hospital">
            <a:extLst>
              <a:ext uri="{FF2B5EF4-FFF2-40B4-BE49-F238E27FC236}">
                <a16:creationId xmlns:a16="http://schemas.microsoft.com/office/drawing/2014/main" id="{DEFFA933-A4F9-47C8-8A96-9E32B3B89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5101" y="272690"/>
            <a:ext cx="2286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Terapia infantil y juvenil: ¿Qué es el “acting out” en los jóvenes?">
            <a:extLst>
              <a:ext uri="{FF2B5EF4-FFF2-40B4-BE49-F238E27FC236}">
                <a16:creationId xmlns:a16="http://schemas.microsoft.com/office/drawing/2014/main" id="{3C8ECDA0-B7D6-45A8-A998-C708719ED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1412" y="5039880"/>
            <a:ext cx="2990850" cy="1533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16" name="Picture 20" descr="Rolls Eyes GIFs - Get the best GIF on GIPHY">
            <a:extLst>
              <a:ext uri="{FF2B5EF4-FFF2-40B4-BE49-F238E27FC236}">
                <a16:creationId xmlns:a16="http://schemas.microsoft.com/office/drawing/2014/main" id="{A6AB674B-78F8-4679-926B-1D63B458D4A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46612" y="133350"/>
            <a:ext cx="249555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18" name="Picture 22" descr="When my date said 'black women have bad attitudes' – Elizabeth Montgomery">
            <a:extLst>
              <a:ext uri="{FF2B5EF4-FFF2-40B4-BE49-F238E27FC236}">
                <a16:creationId xmlns:a16="http://schemas.microsoft.com/office/drawing/2014/main" id="{48432F43-7AEB-4A9F-B2BE-469C172EF2B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558933" y="4952422"/>
            <a:ext cx="3200400" cy="1800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22" name="Picture 26">
            <a:extLst>
              <a:ext uri="{FF2B5EF4-FFF2-40B4-BE49-F238E27FC236}">
                <a16:creationId xmlns:a16="http://schemas.microsoft.com/office/drawing/2014/main" id="{75D334DA-6F53-4BBF-9563-E1781233796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913812" y="2072986"/>
            <a:ext cx="3144382" cy="23268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The Difference Between Terrorism and the Election of Donald Trump">
            <a:extLst>
              <a:ext uri="{FF2B5EF4-FFF2-40B4-BE49-F238E27FC236}">
                <a16:creationId xmlns:a16="http://schemas.microsoft.com/office/drawing/2014/main" id="{DF23C219-02FA-4FF9-8966-F87174DF2B6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398" r="18922"/>
          <a:stretch/>
        </p:blipFill>
        <p:spPr bwMode="auto">
          <a:xfrm>
            <a:off x="10012227" y="111853"/>
            <a:ext cx="1772782" cy="1743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6" name="Picture 2" descr="Drunk Wasted GIF - Drunk Wasted Girl - Discover &amp; Share GIFs">
            <a:extLst>
              <a:ext uri="{FF2B5EF4-FFF2-40B4-BE49-F238E27FC236}">
                <a16:creationId xmlns:a16="http://schemas.microsoft.com/office/drawing/2014/main" id="{C9CED076-A65E-46F5-8371-BAB944985F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2412" y="2512248"/>
            <a:ext cx="2710376" cy="20204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0" name="Picture 6" descr="Three Ways to Help The &quot;Crazy&quot; Person Inside of You">
            <a:extLst>
              <a:ext uri="{FF2B5EF4-FFF2-40B4-BE49-F238E27FC236}">
                <a16:creationId xmlns:a16="http://schemas.microsoft.com/office/drawing/2014/main" id="{6715E1C2-C872-47C9-9817-6D12B6C436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7562" y="5096245"/>
            <a:ext cx="2710376" cy="1546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52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4884E-B837-42E9-9557-62A0DF0F9570}"/>
              </a:ext>
            </a:extLst>
          </p:cNvPr>
          <p:cNvSpPr>
            <a:spLocks noGrp="1"/>
          </p:cNvSpPr>
          <p:nvPr>
            <p:ph type="title"/>
          </p:nvPr>
        </p:nvSpPr>
        <p:spPr>
          <a:xfrm>
            <a:off x="227012" y="304800"/>
            <a:ext cx="6019800" cy="838200"/>
          </a:xfrm>
        </p:spPr>
        <p:txBody>
          <a:bodyPr>
            <a:normAutofit/>
          </a:bodyPr>
          <a:lstStyle/>
          <a:p>
            <a:r>
              <a:rPr lang="en-US" dirty="0">
                <a:solidFill>
                  <a:schemeClr val="tx1"/>
                </a:solidFill>
              </a:rPr>
              <a:t>Just Behave!!!!</a:t>
            </a:r>
          </a:p>
        </p:txBody>
      </p:sp>
      <p:sp>
        <p:nvSpPr>
          <p:cNvPr id="3" name="Content Placeholder 2">
            <a:extLst>
              <a:ext uri="{FF2B5EF4-FFF2-40B4-BE49-F238E27FC236}">
                <a16:creationId xmlns:a16="http://schemas.microsoft.com/office/drawing/2014/main" id="{E5E4E89A-BACB-4E2D-99E3-C40A927B5176}"/>
              </a:ext>
            </a:extLst>
          </p:cNvPr>
          <p:cNvSpPr>
            <a:spLocks noGrp="1"/>
          </p:cNvSpPr>
          <p:nvPr>
            <p:ph sz="half" idx="1"/>
          </p:nvPr>
        </p:nvSpPr>
        <p:spPr>
          <a:xfrm>
            <a:off x="303212" y="1371600"/>
            <a:ext cx="5864354" cy="5105400"/>
          </a:xfrm>
        </p:spPr>
        <p:txBody>
          <a:bodyPr>
            <a:noAutofit/>
          </a:bodyPr>
          <a:lstStyle/>
          <a:p>
            <a:pPr marL="0" indent="0">
              <a:buNone/>
            </a:pPr>
            <a:r>
              <a:rPr lang="en-US" sz="2400" dirty="0">
                <a:solidFill>
                  <a:schemeClr val="tx1"/>
                </a:solidFill>
              </a:rPr>
              <a:t>Clients’ behaviors &amp; acting out often cause them to be negatively judged by staff:</a:t>
            </a:r>
          </a:p>
          <a:p>
            <a:r>
              <a:rPr lang="en-US" sz="2400" dirty="0">
                <a:solidFill>
                  <a:schemeClr val="tx1"/>
                </a:solidFill>
              </a:rPr>
              <a:t>Manipulative</a:t>
            </a:r>
          </a:p>
          <a:p>
            <a:r>
              <a:rPr lang="en-US" sz="2400" dirty="0">
                <a:solidFill>
                  <a:schemeClr val="tx1"/>
                </a:solidFill>
              </a:rPr>
              <a:t>Resistive to treatment</a:t>
            </a:r>
          </a:p>
          <a:p>
            <a:r>
              <a:rPr lang="en-US" sz="2400" dirty="0">
                <a:solidFill>
                  <a:schemeClr val="tx1"/>
                </a:solidFill>
              </a:rPr>
              <a:t>Lazy</a:t>
            </a:r>
          </a:p>
          <a:p>
            <a:r>
              <a:rPr lang="en-US" sz="2400" dirty="0">
                <a:solidFill>
                  <a:schemeClr val="tx1"/>
                </a:solidFill>
              </a:rPr>
              <a:t>Troublemaker</a:t>
            </a:r>
          </a:p>
          <a:p>
            <a:r>
              <a:rPr lang="en-US" sz="2400" dirty="0">
                <a:solidFill>
                  <a:schemeClr val="tx1"/>
                </a:solidFill>
              </a:rPr>
              <a:t>Attention seeking</a:t>
            </a:r>
          </a:p>
          <a:p>
            <a:r>
              <a:rPr lang="en-US" sz="2400" dirty="0">
                <a:solidFill>
                  <a:schemeClr val="tx1"/>
                </a:solidFill>
              </a:rPr>
              <a:t>Liar</a:t>
            </a:r>
          </a:p>
          <a:p>
            <a:r>
              <a:rPr lang="en-US" sz="2400" dirty="0">
                <a:solidFill>
                  <a:schemeClr val="tx1"/>
                </a:solidFill>
              </a:rPr>
              <a:t>Poor moral values</a:t>
            </a:r>
          </a:p>
          <a:p>
            <a:r>
              <a:rPr lang="en-US" sz="2400" dirty="0">
                <a:solidFill>
                  <a:schemeClr val="tx1"/>
                </a:solidFill>
              </a:rPr>
              <a:t>Disrespectful </a:t>
            </a:r>
            <a:r>
              <a:rPr lang="en-US" sz="1100" dirty="0">
                <a:solidFill>
                  <a:schemeClr val="tx1"/>
                </a:solidFill>
              </a:rPr>
              <a:t>(Milburn et al., 2019)</a:t>
            </a:r>
          </a:p>
        </p:txBody>
      </p:sp>
      <p:sp>
        <p:nvSpPr>
          <p:cNvPr id="4" name="Content Placeholder 3">
            <a:extLst>
              <a:ext uri="{FF2B5EF4-FFF2-40B4-BE49-F238E27FC236}">
                <a16:creationId xmlns:a16="http://schemas.microsoft.com/office/drawing/2014/main" id="{881B6952-9CEA-4B4F-B4B8-F997D684C87C}"/>
              </a:ext>
            </a:extLst>
          </p:cNvPr>
          <p:cNvSpPr>
            <a:spLocks noGrp="1"/>
          </p:cNvSpPr>
          <p:nvPr>
            <p:ph sz="half" idx="2"/>
          </p:nvPr>
        </p:nvSpPr>
        <p:spPr/>
        <p:txBody>
          <a:bodyPr/>
          <a:lstStyle/>
          <a:p>
            <a:endParaRPr lang="en-US" dirty="0"/>
          </a:p>
        </p:txBody>
      </p:sp>
      <p:pic>
        <p:nvPicPr>
          <p:cNvPr id="8196" name="Picture 4" descr="What Is Happening Steve Carell GIF by Saturday Night Live - Find &amp; Share on  GIPHY">
            <a:extLst>
              <a:ext uri="{FF2B5EF4-FFF2-40B4-BE49-F238E27FC236}">
                <a16:creationId xmlns:a16="http://schemas.microsoft.com/office/drawing/2014/main" id="{B4E17FDA-8A83-4B33-AC30-224A9C40615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67730" y="152400"/>
            <a:ext cx="4572000" cy="2552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8" name="Picture 6" descr="Texas Rangers Gallo GIF by MLB - Find &amp; Share on GIPHY">
            <a:extLst>
              <a:ext uri="{FF2B5EF4-FFF2-40B4-BE49-F238E27FC236}">
                <a16:creationId xmlns:a16="http://schemas.microsoft.com/office/drawing/2014/main" id="{BFC6E469-4AD4-4D5E-B6E6-45C9B502D0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84346" y="3037002"/>
            <a:ext cx="33909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202" name="Picture 10" descr="Head Scratch GIFs | Tenor">
            <a:extLst>
              <a:ext uri="{FF2B5EF4-FFF2-40B4-BE49-F238E27FC236}">
                <a16:creationId xmlns:a16="http://schemas.microsoft.com/office/drawing/2014/main" id="{1344A366-96DC-4CEC-8724-4A4F3485F94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33134" y="4932675"/>
            <a:ext cx="1872955" cy="1872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206" name="Picture 14" descr="what is wrong with you gifs | WiffleGif">
            <a:extLst>
              <a:ext uri="{FF2B5EF4-FFF2-40B4-BE49-F238E27FC236}">
                <a16:creationId xmlns:a16="http://schemas.microsoft.com/office/drawing/2014/main" id="{59E1A5AA-1377-4CF3-9C75-567F4D3A467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42012" y="5206738"/>
            <a:ext cx="2190750" cy="1562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208" name="Picture 16" descr="Oh Really Seriously GIF - OhReally Seriously ICantBelieveIt - Discover &amp;  Share GIFs | Gif, Seriously, Cool gifs">
            <a:extLst>
              <a:ext uri="{FF2B5EF4-FFF2-40B4-BE49-F238E27FC236}">
                <a16:creationId xmlns:a16="http://schemas.microsoft.com/office/drawing/2014/main" id="{37875D2F-E8A8-40E0-B5DA-A5A25698C8E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914079" y="2969836"/>
            <a:ext cx="3177309" cy="1786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60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9B212-8AD5-4B2C-899A-9B7B4233C039}"/>
              </a:ext>
            </a:extLst>
          </p:cNvPr>
          <p:cNvSpPr>
            <a:spLocks noGrp="1"/>
          </p:cNvSpPr>
          <p:nvPr>
            <p:ph type="title"/>
          </p:nvPr>
        </p:nvSpPr>
        <p:spPr>
          <a:xfrm>
            <a:off x="227012" y="848710"/>
            <a:ext cx="3886200" cy="3494690"/>
          </a:xfrm>
        </p:spPr>
        <p:txBody>
          <a:bodyPr anchor="b">
            <a:normAutofit/>
          </a:bodyPr>
          <a:lstStyle/>
          <a:p>
            <a:r>
              <a:rPr lang="en-US" sz="6000" dirty="0"/>
              <a:t>We Should not be Surprised!</a:t>
            </a:r>
          </a:p>
        </p:txBody>
      </p:sp>
      <p:sp>
        <p:nvSpPr>
          <p:cNvPr id="71" name="Text Placeholder 2">
            <a:extLst>
              <a:ext uri="{FF2B5EF4-FFF2-40B4-BE49-F238E27FC236}">
                <a16:creationId xmlns:a16="http://schemas.microsoft.com/office/drawing/2014/main" id="{78B99916-DC8A-4F06-8141-AC6BB32567B9}"/>
              </a:ext>
            </a:extLst>
          </p:cNvPr>
          <p:cNvSpPr>
            <a:spLocks noGrp="1"/>
          </p:cNvSpPr>
          <p:nvPr>
            <p:ph type="body" sz="half" idx="2"/>
          </p:nvPr>
        </p:nvSpPr>
        <p:spPr>
          <a:xfrm>
            <a:off x="836613" y="5791200"/>
            <a:ext cx="3276599" cy="228600"/>
          </a:xfrm>
        </p:spPr>
        <p:txBody>
          <a:bodyPr>
            <a:normAutofit fontScale="25000" lnSpcReduction="20000"/>
          </a:bodyPr>
          <a:lstStyle/>
          <a:p>
            <a:endParaRPr lang="en-US" sz="6000" dirty="0"/>
          </a:p>
        </p:txBody>
      </p:sp>
      <p:pic>
        <p:nvPicPr>
          <p:cNvPr id="9218" name="Picture 2" descr="8 CCs in 20 seconds - General Discussion - Overwatch Forums">
            <a:extLst>
              <a:ext uri="{FF2B5EF4-FFF2-40B4-BE49-F238E27FC236}">
                <a16:creationId xmlns:a16="http://schemas.microsoft.com/office/drawing/2014/main" id="{36E74708-4A28-4F00-8693-EFB209FA1E3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84812" y="732959"/>
            <a:ext cx="5392081" cy="53920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7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327" name="Rectangle 11326">
            <a:extLst>
              <a:ext uri="{FF2B5EF4-FFF2-40B4-BE49-F238E27FC236}">
                <a16:creationId xmlns:a16="http://schemas.microsoft.com/office/drawing/2014/main" id="{F1FBD9ED-634D-4A6C-B5FE-A2D45EC48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329" name="Rectangle 11328">
            <a:extLst>
              <a:ext uri="{FF2B5EF4-FFF2-40B4-BE49-F238E27FC236}">
                <a16:creationId xmlns:a16="http://schemas.microsoft.com/office/drawing/2014/main" id="{A78A33AE-58B7-4282-8E4F-4824411525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 y="6334316"/>
            <a:ext cx="12188811"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331" name="Straight Connector 11330">
            <a:extLst>
              <a:ext uri="{FF2B5EF4-FFF2-40B4-BE49-F238E27FC236}">
                <a16:creationId xmlns:a16="http://schemas.microsoft.com/office/drawing/2014/main" id="{4D4D9825-BF05-4FC7-94DE-0E7C866993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221" y="1737845"/>
            <a:ext cx="99643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1333" name="Rectangle 11332">
            <a:extLst>
              <a:ext uri="{FF2B5EF4-FFF2-40B4-BE49-F238E27FC236}">
                <a16:creationId xmlns:a16="http://schemas.microsoft.com/office/drawing/2014/main" id="{34D33442-D148-4775-BF80-91F053E57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3F45BA-EC3F-4CF7-8C2A-19169F4F674B}"/>
              </a:ext>
            </a:extLst>
          </p:cNvPr>
          <p:cNvSpPr>
            <a:spLocks noGrp="1"/>
          </p:cNvSpPr>
          <p:nvPr>
            <p:ph type="title"/>
          </p:nvPr>
        </p:nvSpPr>
        <p:spPr>
          <a:xfrm>
            <a:off x="608013" y="634946"/>
            <a:ext cx="4724400" cy="637677"/>
          </a:xfrm>
        </p:spPr>
        <p:txBody>
          <a:bodyPr vert="horz" lIns="91440" tIns="45720" rIns="91440" bIns="45720" rtlCol="0" anchor="b">
            <a:normAutofit fontScale="90000"/>
          </a:bodyPr>
          <a:lstStyle/>
          <a:p>
            <a:pPr defTabSz="914400"/>
            <a:r>
              <a:rPr lang="en-US" sz="4800" dirty="0">
                <a:solidFill>
                  <a:schemeClr val="tx1"/>
                </a:solidFill>
              </a:rPr>
              <a:t>Research indicates….</a:t>
            </a:r>
          </a:p>
        </p:txBody>
      </p:sp>
      <p:pic>
        <p:nvPicPr>
          <p:cNvPr id="11268" name="Picture 4" descr="It's Not Stigma, It's Discrimination | NAMI: National Alliance on Mental  Illness">
            <a:extLst>
              <a:ext uri="{FF2B5EF4-FFF2-40B4-BE49-F238E27FC236}">
                <a16:creationId xmlns:a16="http://schemas.microsoft.com/office/drawing/2014/main" id="{1D25A8DF-11C9-4068-BB9A-808DB74346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019" b="12873"/>
          <a:stretch/>
        </p:blipFill>
        <p:spPr bwMode="auto">
          <a:xfrm>
            <a:off x="367760" y="2552187"/>
            <a:ext cx="5450207" cy="14838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11335" name="Straight Connector 11334">
            <a:extLst>
              <a:ext uri="{FF2B5EF4-FFF2-40B4-BE49-F238E27FC236}">
                <a16:creationId xmlns:a16="http://schemas.microsoft.com/office/drawing/2014/main" id="{E8EF2C47-53DA-4F9F-918A-F6057C8EB8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0014" y="2086188"/>
            <a:ext cx="4747571"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548872F-571E-4123-A598-5CA5EC4DB1FE}"/>
              </a:ext>
            </a:extLst>
          </p:cNvPr>
          <p:cNvSpPr>
            <a:spLocks/>
          </p:cNvSpPr>
          <p:nvPr/>
        </p:nvSpPr>
        <p:spPr>
          <a:xfrm>
            <a:off x="6410014" y="838200"/>
            <a:ext cx="5475597" cy="5429631"/>
          </a:xfrm>
          <a:prstGeom prst="rect">
            <a:avLst/>
          </a:prstGeom>
          <a:effectLst>
            <a:glow rad="101600">
              <a:srgbClr val="FF0000">
                <a:alpha val="60000"/>
              </a:srgbClr>
            </a:glow>
          </a:effectLst>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r>
              <a:rPr lang="en-US" sz="3600" dirty="0">
                <a:effectLst>
                  <a:glow rad="101600">
                    <a:srgbClr val="FFFF00">
                      <a:alpha val="60000"/>
                    </a:srgbClr>
                  </a:glow>
                </a:effectLst>
              </a:rPr>
              <a:t>Clients commonly feel stigmatized by treatment staff &amp; social service agencies </a:t>
            </a:r>
            <a:r>
              <a:rPr lang="en-US" sz="1100" dirty="0"/>
              <a:t>(Branson et al., 2023; Brown, 2018; McCallum et al., 2015; Owens et al., 2020)</a:t>
            </a:r>
          </a:p>
          <a:p>
            <a:pPr defTabSz="914400">
              <a:lnSpc>
                <a:spcPct val="90000"/>
              </a:lnSpc>
              <a:spcAft>
                <a:spcPts val="600"/>
              </a:spcAft>
              <a:buClr>
                <a:schemeClr val="accent1"/>
              </a:buClr>
              <a:buFont typeface="Calibri" panose="020F0502020204030204" pitchFamily="34" charset="0"/>
            </a:pPr>
            <a:r>
              <a:rPr lang="en-US" sz="2800" b="1" dirty="0">
                <a:solidFill>
                  <a:srgbClr val="FF0000"/>
                </a:solidFill>
              </a:rPr>
              <a:t>Stigma</a:t>
            </a:r>
            <a:r>
              <a:rPr lang="en-US" sz="2800" dirty="0"/>
              <a:t>: a disapproving attitude due to a characteristic that becomes the lens through which society views the person </a:t>
            </a:r>
            <a:r>
              <a:rPr lang="en-US" sz="1100" dirty="0"/>
              <a:t>(Gritter &amp; Walsh, 2020). </a:t>
            </a:r>
          </a:p>
          <a:p>
            <a:pPr defTabSz="914400">
              <a:lnSpc>
                <a:spcPct val="90000"/>
              </a:lnSpc>
              <a:spcAft>
                <a:spcPts val="600"/>
              </a:spcAft>
              <a:buClr>
                <a:schemeClr val="accent1"/>
              </a:buClr>
              <a:buFont typeface="Calibri" panose="020F0502020204030204" pitchFamily="34" charset="0"/>
            </a:pPr>
            <a:r>
              <a:rPr lang="en-US" sz="2800" b="1" dirty="0">
                <a:solidFill>
                  <a:srgbClr val="FF0000"/>
                </a:solidFill>
              </a:rPr>
              <a:t>Self-stigma</a:t>
            </a:r>
            <a:r>
              <a:rPr lang="en-US" sz="2800" dirty="0"/>
              <a:t>: an individual begins to view themselves through the lens that society applies to them </a:t>
            </a:r>
            <a:r>
              <a:rPr lang="en-US" sz="1100" dirty="0"/>
              <a:t>(Mackenzie et al., 2019).</a:t>
            </a:r>
          </a:p>
        </p:txBody>
      </p:sp>
      <p:sp>
        <p:nvSpPr>
          <p:cNvPr id="11337" name="Rectangle 11336">
            <a:extLst>
              <a:ext uri="{FF2B5EF4-FFF2-40B4-BE49-F238E27FC236}">
                <a16:creationId xmlns:a16="http://schemas.microsoft.com/office/drawing/2014/main" id="{BD5E068D-E677-4E1B-8CE2-8CE1826A1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 y="6334316"/>
            <a:ext cx="12188811"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339" name="Rectangle 11338">
            <a:extLst>
              <a:ext uri="{FF2B5EF4-FFF2-40B4-BE49-F238E27FC236}">
                <a16:creationId xmlns:a16="http://schemas.microsoft.com/office/drawing/2014/main" id="{F9AD6E12-8A58-4D86-AACD-D58C4B256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9EE5512A-400A-4E91-B8E3-9646111F8118}"/>
              </a:ext>
            </a:extLst>
          </p:cNvPr>
          <p:cNvSpPr>
            <a:spLocks/>
          </p:cNvSpPr>
          <p:nvPr/>
        </p:nvSpPr>
        <p:spPr>
          <a:xfrm>
            <a:off x="6704012" y="304799"/>
            <a:ext cx="5181600" cy="4587916"/>
          </a:xfrm>
          <a:prstGeom prst="rect">
            <a:avLst/>
          </a:prstGeom>
        </p:spPr>
        <p:txBody>
          <a:bodyPr>
            <a:noAutofit/>
          </a:bodyPr>
          <a:lstStyle/>
          <a:p>
            <a:pPr defTabSz="260604">
              <a:spcAft>
                <a:spcPts val="600"/>
              </a:spcAft>
            </a:pPr>
            <a:endParaRPr lang="en-US" sz="1100" dirty="0"/>
          </a:p>
        </p:txBody>
      </p:sp>
    </p:spTree>
    <p:extLst>
      <p:ext uri="{BB962C8B-B14F-4D97-AF65-F5344CB8AC3E}">
        <p14:creationId xmlns:p14="http://schemas.microsoft.com/office/powerpoint/2010/main" val="301132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4B28B-D3D9-6ABD-4A67-A5C6AB175EEF}"/>
              </a:ext>
            </a:extLst>
          </p:cNvPr>
          <p:cNvSpPr>
            <a:spLocks noGrp="1"/>
          </p:cNvSpPr>
          <p:nvPr>
            <p:ph type="title"/>
          </p:nvPr>
        </p:nvSpPr>
        <p:spPr>
          <a:xfrm>
            <a:off x="379412" y="286605"/>
            <a:ext cx="10773363" cy="856396"/>
          </a:xfrm>
        </p:spPr>
        <p:txBody>
          <a:bodyPr/>
          <a:lstStyle/>
          <a:p>
            <a:r>
              <a:rPr lang="en-US" dirty="0">
                <a:solidFill>
                  <a:schemeClr val="tx1"/>
                </a:solidFill>
              </a:rPr>
              <a:t>Research Indicates continued…</a:t>
            </a:r>
          </a:p>
        </p:txBody>
      </p:sp>
      <p:sp>
        <p:nvSpPr>
          <p:cNvPr id="3" name="Content Placeholder 2">
            <a:extLst>
              <a:ext uri="{FF2B5EF4-FFF2-40B4-BE49-F238E27FC236}">
                <a16:creationId xmlns:a16="http://schemas.microsoft.com/office/drawing/2014/main" id="{696FFBCF-03BC-59BF-A5CE-C6B2E8AAB0E3}"/>
              </a:ext>
            </a:extLst>
          </p:cNvPr>
          <p:cNvSpPr>
            <a:spLocks noGrp="1"/>
          </p:cNvSpPr>
          <p:nvPr>
            <p:ph sz="half" idx="1"/>
          </p:nvPr>
        </p:nvSpPr>
        <p:spPr>
          <a:xfrm>
            <a:off x="227012" y="1295400"/>
            <a:ext cx="7010400" cy="5181600"/>
          </a:xfrm>
        </p:spPr>
        <p:txBody>
          <a:bodyPr>
            <a:normAutofit lnSpcReduction="10000"/>
          </a:bodyPr>
          <a:lstStyle/>
          <a:p>
            <a:pPr defTabSz="260604">
              <a:spcAft>
                <a:spcPts val="600"/>
              </a:spcAft>
            </a:pPr>
            <a:r>
              <a:rPr lang="en-US" sz="2400" b="1" kern="1200" dirty="0">
                <a:solidFill>
                  <a:schemeClr val="tx1"/>
                </a:solidFill>
                <a:effectLst>
                  <a:glow rad="101600">
                    <a:srgbClr val="FFFF00">
                      <a:alpha val="60000"/>
                    </a:srgbClr>
                  </a:glow>
                </a:effectLst>
                <a:latin typeface="+mn-lt"/>
                <a:ea typeface="+mn-ea"/>
                <a:cs typeface="+mn-cs"/>
              </a:rPr>
              <a:t>Client who feel stigmatized by staff:</a:t>
            </a:r>
          </a:p>
          <a:p>
            <a:pPr defTabSz="260604">
              <a:spcAft>
                <a:spcPts val="600"/>
              </a:spcAft>
            </a:pPr>
            <a:r>
              <a:rPr lang="en-US" sz="2400" kern="1200" dirty="0">
                <a:solidFill>
                  <a:schemeClr val="tx1"/>
                </a:solidFill>
                <a:latin typeface="+mn-lt"/>
                <a:ea typeface="+mn-ea"/>
                <a:cs typeface="+mn-cs"/>
              </a:rPr>
              <a:t>Less likely to seek help for needed services</a:t>
            </a:r>
          </a:p>
          <a:p>
            <a:pPr marL="260604" lvl="1" defTabSz="260604">
              <a:spcAft>
                <a:spcPts val="600"/>
              </a:spcAft>
            </a:pPr>
            <a:r>
              <a:rPr lang="en-US" sz="2400" kern="1200" dirty="0">
                <a:solidFill>
                  <a:schemeClr val="tx1"/>
                </a:solidFill>
                <a:latin typeface="+mn-lt"/>
                <a:ea typeface="+mn-ea"/>
                <a:cs typeface="+mn-cs"/>
              </a:rPr>
              <a:t>Mental health</a:t>
            </a:r>
          </a:p>
          <a:p>
            <a:pPr marL="260604" lvl="1" defTabSz="260604">
              <a:spcAft>
                <a:spcPts val="600"/>
              </a:spcAft>
            </a:pPr>
            <a:r>
              <a:rPr lang="en-US" sz="2400" kern="1200" dirty="0">
                <a:solidFill>
                  <a:schemeClr val="tx1"/>
                </a:solidFill>
                <a:latin typeface="+mn-lt"/>
                <a:ea typeface="+mn-ea"/>
                <a:cs typeface="+mn-cs"/>
              </a:rPr>
              <a:t>Medical</a:t>
            </a:r>
          </a:p>
          <a:p>
            <a:pPr marL="260604" lvl="1" defTabSz="260604">
              <a:spcAft>
                <a:spcPts val="600"/>
              </a:spcAft>
            </a:pPr>
            <a:r>
              <a:rPr lang="en-US" sz="2400" kern="1200" dirty="0">
                <a:solidFill>
                  <a:schemeClr val="tx1"/>
                </a:solidFill>
                <a:latin typeface="+mn-lt"/>
                <a:ea typeface="+mn-ea"/>
                <a:cs typeface="+mn-cs"/>
              </a:rPr>
              <a:t>SUDS</a:t>
            </a:r>
          </a:p>
          <a:p>
            <a:pPr marL="260604" lvl="1" defTabSz="260604">
              <a:spcAft>
                <a:spcPts val="600"/>
              </a:spcAft>
            </a:pPr>
            <a:r>
              <a:rPr lang="en-US" sz="2400" kern="1200" dirty="0">
                <a:solidFill>
                  <a:schemeClr val="tx1"/>
                </a:solidFill>
                <a:latin typeface="+mn-lt"/>
                <a:ea typeface="+mn-ea"/>
                <a:cs typeface="+mn-cs"/>
              </a:rPr>
              <a:t>Police protection</a:t>
            </a:r>
            <a:r>
              <a:rPr lang="en-US" sz="2600" kern="1200" dirty="0">
                <a:solidFill>
                  <a:schemeClr val="tx1"/>
                </a:solidFill>
                <a:latin typeface="+mn-lt"/>
                <a:ea typeface="+mn-ea"/>
                <a:cs typeface="+mn-cs"/>
              </a:rPr>
              <a:t> </a:t>
            </a:r>
            <a:r>
              <a:rPr lang="en-US" sz="1100" kern="1200" dirty="0">
                <a:solidFill>
                  <a:schemeClr val="tx1"/>
                </a:solidFill>
                <a:latin typeface="+mn-lt"/>
                <a:ea typeface="+mn-ea"/>
                <a:cs typeface="+mn-cs"/>
              </a:rPr>
              <a:t>(Owens, et al., 2020)</a:t>
            </a:r>
          </a:p>
          <a:p>
            <a:pPr defTabSz="260604">
              <a:spcAft>
                <a:spcPts val="600"/>
              </a:spcAft>
            </a:pPr>
            <a:r>
              <a:rPr lang="en-US" sz="2400" kern="1200" dirty="0">
                <a:solidFill>
                  <a:schemeClr val="tx1"/>
                </a:solidFill>
                <a:latin typeface="+mn-lt"/>
                <a:ea typeface="+mn-ea"/>
                <a:cs typeface="+mn-cs"/>
              </a:rPr>
              <a:t>IV drug users would rather share or pay to use someone’s needles than purchase new needles </a:t>
            </a:r>
            <a:r>
              <a:rPr lang="en-US" sz="1100" kern="1200" dirty="0">
                <a:solidFill>
                  <a:schemeClr val="tx1"/>
                </a:solidFill>
                <a:latin typeface="+mn-lt"/>
                <a:ea typeface="+mn-ea"/>
                <a:cs typeface="+mn-cs"/>
              </a:rPr>
              <a:t>(</a:t>
            </a:r>
            <a:r>
              <a:rPr lang="en-US" sz="1100" kern="1200" dirty="0" err="1">
                <a:solidFill>
                  <a:schemeClr val="tx1"/>
                </a:solidFill>
                <a:latin typeface="+mn-lt"/>
                <a:ea typeface="+mn-ea"/>
                <a:cs typeface="+mn-cs"/>
              </a:rPr>
              <a:t>Dengo-Baloi</a:t>
            </a:r>
            <a:r>
              <a:rPr lang="en-US" sz="1100" kern="1200" dirty="0">
                <a:solidFill>
                  <a:schemeClr val="tx1"/>
                </a:solidFill>
                <a:latin typeface="+mn-lt"/>
                <a:ea typeface="+mn-ea"/>
                <a:cs typeface="+mn-cs"/>
              </a:rPr>
              <a:t> et al., 2020)</a:t>
            </a:r>
          </a:p>
          <a:p>
            <a:pPr defTabSz="260604">
              <a:spcAft>
                <a:spcPts val="600"/>
              </a:spcAft>
            </a:pPr>
            <a:r>
              <a:rPr lang="en-US" sz="2600" kern="1200" dirty="0">
                <a:solidFill>
                  <a:schemeClr val="tx1"/>
                </a:solidFill>
                <a:latin typeface="+mn-lt"/>
                <a:ea typeface="+mn-ea"/>
                <a:cs typeface="+mn-cs"/>
              </a:rPr>
              <a:t>Clients are more likely to continue in negative behaviors </a:t>
            </a:r>
            <a:r>
              <a:rPr lang="en-US" sz="1100" kern="1200" dirty="0">
                <a:solidFill>
                  <a:schemeClr val="tx1"/>
                </a:solidFill>
                <a:latin typeface="+mn-lt"/>
                <a:ea typeface="+mn-ea"/>
                <a:cs typeface="+mn-cs"/>
              </a:rPr>
              <a:t>(Kelly &amp; Ward, 2018)</a:t>
            </a:r>
          </a:p>
          <a:p>
            <a:pPr defTabSz="260604">
              <a:spcAft>
                <a:spcPts val="600"/>
              </a:spcAft>
            </a:pPr>
            <a:r>
              <a:rPr lang="en-US" sz="2600" kern="1200" dirty="0">
                <a:solidFill>
                  <a:schemeClr val="tx1"/>
                </a:solidFill>
                <a:latin typeface="+mn-lt"/>
                <a:ea typeface="+mn-ea"/>
                <a:cs typeface="+mn-cs"/>
              </a:rPr>
              <a:t>Key factor why clients leave treatment prematurely </a:t>
            </a:r>
            <a:r>
              <a:rPr lang="en-US" sz="1100" kern="1200" dirty="0">
                <a:solidFill>
                  <a:schemeClr val="tx1"/>
                </a:solidFill>
                <a:latin typeface="+mn-lt"/>
                <a:ea typeface="+mn-ea"/>
                <a:cs typeface="+mn-cs"/>
              </a:rPr>
              <a:t>(Jalali et al., 2019)</a:t>
            </a:r>
            <a:endParaRPr lang="en-US" sz="1100" dirty="0"/>
          </a:p>
          <a:p>
            <a:endParaRPr lang="en-US" dirty="0"/>
          </a:p>
        </p:txBody>
      </p:sp>
      <p:sp>
        <p:nvSpPr>
          <p:cNvPr id="4" name="Content Placeholder 3">
            <a:extLst>
              <a:ext uri="{FF2B5EF4-FFF2-40B4-BE49-F238E27FC236}">
                <a16:creationId xmlns:a16="http://schemas.microsoft.com/office/drawing/2014/main" id="{68CBF4C9-9E6C-1916-D8AF-AA53F1323CC6}"/>
              </a:ext>
            </a:extLst>
          </p:cNvPr>
          <p:cNvSpPr>
            <a:spLocks noGrp="1"/>
          </p:cNvSpPr>
          <p:nvPr>
            <p:ph sz="half" idx="2"/>
          </p:nvPr>
        </p:nvSpPr>
        <p:spPr>
          <a:xfrm>
            <a:off x="7770812" y="1845735"/>
            <a:ext cx="4038600" cy="4023360"/>
          </a:xfrm>
        </p:spPr>
        <p:txBody>
          <a:bodyPr>
            <a:normAutofit lnSpcReduction="10000"/>
          </a:bodyPr>
          <a:lstStyle/>
          <a:p>
            <a:endParaRPr lang="en-US"/>
          </a:p>
        </p:txBody>
      </p:sp>
      <p:pic>
        <p:nvPicPr>
          <p:cNvPr id="1028" name="Picture 4" descr="Solo Couch Carry : r/redneckengineering">
            <a:extLst>
              <a:ext uri="{FF2B5EF4-FFF2-40B4-BE49-F238E27FC236}">
                <a16:creationId xmlns:a16="http://schemas.microsoft.com/office/drawing/2014/main" id="{1F636497-94AD-B3B3-D9D8-5C8276DBD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9813" y="2093118"/>
            <a:ext cx="4572000" cy="3586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60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AF7F1-634D-4939-B468-F2E692FEF82F}"/>
              </a:ext>
            </a:extLst>
          </p:cNvPr>
          <p:cNvSpPr>
            <a:spLocks noGrp="1"/>
          </p:cNvSpPr>
          <p:nvPr>
            <p:ph type="title"/>
          </p:nvPr>
        </p:nvSpPr>
        <p:spPr>
          <a:xfrm>
            <a:off x="303212" y="381000"/>
            <a:ext cx="10820402" cy="609600"/>
          </a:xfrm>
        </p:spPr>
        <p:txBody>
          <a:bodyPr>
            <a:noAutofit/>
          </a:bodyPr>
          <a:lstStyle/>
          <a:p>
            <a:r>
              <a:rPr lang="en-US" sz="4000" b="1" dirty="0">
                <a:solidFill>
                  <a:schemeClr val="tx1"/>
                </a:solidFill>
              </a:rPr>
              <a:t>Here’s the Good News—The Opposite is Also True!!!</a:t>
            </a:r>
          </a:p>
        </p:txBody>
      </p:sp>
      <p:sp>
        <p:nvSpPr>
          <p:cNvPr id="3" name="Content Placeholder 2">
            <a:extLst>
              <a:ext uri="{FF2B5EF4-FFF2-40B4-BE49-F238E27FC236}">
                <a16:creationId xmlns:a16="http://schemas.microsoft.com/office/drawing/2014/main" id="{C17A2227-5FAF-4EC8-90BC-9BF69A5BE013}"/>
              </a:ext>
            </a:extLst>
          </p:cNvPr>
          <p:cNvSpPr>
            <a:spLocks noGrp="1"/>
          </p:cNvSpPr>
          <p:nvPr>
            <p:ph sz="half" idx="1"/>
          </p:nvPr>
        </p:nvSpPr>
        <p:spPr>
          <a:xfrm>
            <a:off x="303212" y="1143000"/>
            <a:ext cx="7467600" cy="5410200"/>
          </a:xfrm>
        </p:spPr>
        <p:txBody>
          <a:bodyPr>
            <a:normAutofit/>
          </a:bodyPr>
          <a:lstStyle/>
          <a:p>
            <a:r>
              <a:rPr lang="en-US" sz="2100" dirty="0">
                <a:solidFill>
                  <a:schemeClr val="tx1"/>
                </a:solidFill>
              </a:rPr>
              <a:t>Clients who felt valued regardless of their drug history or behaviors and their self-determination was honored were more likely to stay in treatment and complete successfully </a:t>
            </a:r>
            <a:r>
              <a:rPr lang="en-US" sz="1100" dirty="0">
                <a:solidFill>
                  <a:schemeClr val="tx1"/>
                </a:solidFill>
              </a:rPr>
              <a:t>(Branson et al., 2023; Johnson et al., 2019).</a:t>
            </a:r>
          </a:p>
          <a:p>
            <a:r>
              <a:rPr lang="en-US" sz="2100" dirty="0">
                <a:solidFill>
                  <a:schemeClr val="tx1"/>
                </a:solidFill>
              </a:rPr>
              <a:t>Treatment staff who are in recovery &amp; are open to sharing their journey are:</a:t>
            </a:r>
          </a:p>
          <a:p>
            <a:pPr lvl="1"/>
            <a:r>
              <a:rPr lang="en-US" sz="2100" dirty="0">
                <a:solidFill>
                  <a:schemeClr val="tx1"/>
                </a:solidFill>
              </a:rPr>
              <a:t>Encouraging</a:t>
            </a:r>
          </a:p>
          <a:p>
            <a:pPr lvl="1"/>
            <a:r>
              <a:rPr lang="en-US" sz="2100" dirty="0">
                <a:solidFill>
                  <a:schemeClr val="tx1"/>
                </a:solidFill>
              </a:rPr>
              <a:t>Motivating</a:t>
            </a:r>
          </a:p>
          <a:p>
            <a:pPr lvl="1"/>
            <a:r>
              <a:rPr lang="en-US" sz="2100" dirty="0">
                <a:solidFill>
                  <a:schemeClr val="tx1"/>
                </a:solidFill>
              </a:rPr>
              <a:t>Increase in desire to stay in program </a:t>
            </a:r>
            <a:r>
              <a:rPr lang="en-US" sz="1100" dirty="0">
                <a:solidFill>
                  <a:schemeClr val="tx1"/>
                </a:solidFill>
              </a:rPr>
              <a:t>(Cos et al., 2020)</a:t>
            </a:r>
          </a:p>
          <a:p>
            <a:r>
              <a:rPr lang="en-US" sz="2100" dirty="0">
                <a:solidFill>
                  <a:schemeClr val="tx1"/>
                </a:solidFill>
              </a:rPr>
              <a:t>Clients commonly report relatability to peer staff, citing a significant increase in feeling:</a:t>
            </a:r>
          </a:p>
          <a:p>
            <a:pPr lvl="1"/>
            <a:r>
              <a:rPr lang="en-US" sz="2100" dirty="0">
                <a:solidFill>
                  <a:schemeClr val="tx1"/>
                </a:solidFill>
              </a:rPr>
              <a:t>Understood</a:t>
            </a:r>
          </a:p>
          <a:p>
            <a:pPr lvl="1"/>
            <a:r>
              <a:rPr lang="en-US" sz="2100" dirty="0">
                <a:solidFill>
                  <a:schemeClr val="tx1"/>
                </a:solidFill>
              </a:rPr>
              <a:t>Accepted, regardless of their behaviors</a:t>
            </a:r>
          </a:p>
          <a:p>
            <a:pPr lvl="1"/>
            <a:r>
              <a:rPr lang="en-US" sz="2100" dirty="0">
                <a:solidFill>
                  <a:schemeClr val="tx1"/>
                </a:solidFill>
              </a:rPr>
              <a:t>Open to staff recommendations</a:t>
            </a:r>
          </a:p>
          <a:p>
            <a:pPr lvl="1"/>
            <a:r>
              <a:rPr lang="en-US" sz="2100" dirty="0">
                <a:solidFill>
                  <a:schemeClr val="tx1"/>
                </a:solidFill>
              </a:rPr>
              <a:t>Hearing statements of accountability from peer staff</a:t>
            </a:r>
            <a:r>
              <a:rPr lang="en-US" dirty="0">
                <a:solidFill>
                  <a:schemeClr val="tx1"/>
                </a:solidFill>
              </a:rPr>
              <a:t> </a:t>
            </a:r>
            <a:r>
              <a:rPr lang="en-US" sz="1100" dirty="0">
                <a:solidFill>
                  <a:schemeClr val="tx1"/>
                </a:solidFill>
              </a:rPr>
              <a:t>(Fallin-Bennett et al., 2020). </a:t>
            </a:r>
          </a:p>
        </p:txBody>
      </p:sp>
      <p:sp>
        <p:nvSpPr>
          <p:cNvPr id="4" name="Content Placeholder 3">
            <a:extLst>
              <a:ext uri="{FF2B5EF4-FFF2-40B4-BE49-F238E27FC236}">
                <a16:creationId xmlns:a16="http://schemas.microsoft.com/office/drawing/2014/main" id="{1F7581D9-0365-4427-813F-0FB5C8C105B8}"/>
              </a:ext>
            </a:extLst>
          </p:cNvPr>
          <p:cNvSpPr>
            <a:spLocks noGrp="1"/>
          </p:cNvSpPr>
          <p:nvPr>
            <p:ph sz="half" idx="2"/>
          </p:nvPr>
        </p:nvSpPr>
        <p:spPr>
          <a:xfrm>
            <a:off x="8532812" y="1828800"/>
            <a:ext cx="2590801" cy="4191000"/>
          </a:xfrm>
        </p:spPr>
        <p:txBody>
          <a:bodyPr>
            <a:normAutofit/>
          </a:bodyPr>
          <a:lstStyle/>
          <a:p>
            <a:endParaRPr lang="en-US" dirty="0"/>
          </a:p>
        </p:txBody>
      </p:sp>
      <p:pic>
        <p:nvPicPr>
          <p:cNvPr id="12290" name="Picture 2" descr="12 Blm ideas | blm, black lives matter art, diversity poster">
            <a:extLst>
              <a:ext uri="{FF2B5EF4-FFF2-40B4-BE49-F238E27FC236}">
                <a16:creationId xmlns:a16="http://schemas.microsoft.com/office/drawing/2014/main" id="{B5391794-4DF5-45BC-8705-D8E0EC216D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04213" y="1188656"/>
            <a:ext cx="3581400" cy="5364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28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633" y="275460"/>
            <a:ext cx="4099693" cy="972141"/>
          </a:xfrm>
        </p:spPr>
        <p:txBody>
          <a:bodyPr>
            <a:normAutofit/>
          </a:bodyPr>
          <a:lstStyle/>
          <a:p>
            <a:r>
              <a:rPr lang="en-US" sz="4999" dirty="0">
                <a:solidFill>
                  <a:schemeClr val="tx1"/>
                </a:solidFill>
                <a:effectLst>
                  <a:outerShdw blurRad="38100" dist="38100" dir="2700000" algn="tl">
                    <a:srgbClr val="000000">
                      <a:alpha val="43137"/>
                    </a:srgbClr>
                  </a:outerShdw>
                </a:effectLst>
              </a:rPr>
              <a:t>Hello!</a:t>
            </a:r>
            <a:endParaRPr lang="en-US" sz="4999" dirty="0">
              <a:solidFill>
                <a:schemeClr val="tx1"/>
              </a:solidFill>
            </a:endParaRPr>
          </a:p>
        </p:txBody>
      </p:sp>
      <p:sp>
        <p:nvSpPr>
          <p:cNvPr id="5" name="Content Placeholder 4"/>
          <p:cNvSpPr>
            <a:spLocks noGrp="1"/>
          </p:cNvSpPr>
          <p:nvPr>
            <p:ph sz="half" idx="1"/>
          </p:nvPr>
        </p:nvSpPr>
        <p:spPr>
          <a:xfrm>
            <a:off x="360633" y="1600200"/>
            <a:ext cx="3687842" cy="2931109"/>
          </a:xfrm>
          <a:ln/>
        </p:spPr>
        <p:style>
          <a:lnRef idx="1">
            <a:schemeClr val="accent1"/>
          </a:lnRef>
          <a:fillRef idx="2">
            <a:schemeClr val="accent1"/>
          </a:fillRef>
          <a:effectRef idx="1">
            <a:schemeClr val="accent1"/>
          </a:effectRef>
          <a:fontRef idx="minor">
            <a:schemeClr val="dk1"/>
          </a:fontRef>
        </p:style>
        <p:txBody>
          <a:bodyPr>
            <a:normAutofit/>
          </a:bodyPr>
          <a:lstStyle/>
          <a:p>
            <a:r>
              <a:rPr lang="en-US" sz="2199" b="1" dirty="0"/>
              <a:t>Dana C. Branson, PhD, LCSW</a:t>
            </a:r>
          </a:p>
          <a:p>
            <a:r>
              <a:rPr lang="en-US" sz="2199" b="1" dirty="0"/>
              <a:t>Southeast Missouri State University, Department of Criminal Justice, Social Work, &amp; Sociology</a:t>
            </a:r>
          </a:p>
          <a:p>
            <a:r>
              <a:rPr lang="en-US" sz="2199" b="1" dirty="0"/>
              <a:t>573-651-2541</a:t>
            </a:r>
          </a:p>
          <a:p>
            <a:r>
              <a:rPr lang="en-US" sz="2199" b="1" dirty="0"/>
              <a:t>dbranson@semo.edu</a:t>
            </a:r>
          </a:p>
        </p:txBody>
      </p:sp>
      <p:sp>
        <p:nvSpPr>
          <p:cNvPr id="6" name="Content Placeholder 5"/>
          <p:cNvSpPr>
            <a:spLocks noGrp="1"/>
          </p:cNvSpPr>
          <p:nvPr>
            <p:ph sz="half" idx="2"/>
          </p:nvPr>
        </p:nvSpPr>
        <p:spPr/>
        <p:txBody>
          <a:bodyPr>
            <a:normAutofit/>
          </a:bodyPr>
          <a:lstStyle/>
          <a:p>
            <a:endParaRPr lang="en-US" dirty="0"/>
          </a:p>
        </p:txBody>
      </p:sp>
      <p:pic>
        <p:nvPicPr>
          <p:cNvPr id="6148" name="Picture 4" descr="http://images.sodahead.com/polls/000589253/polls_coffee_cream_5736_186577_answer_4_xlarge.jpeg"/>
          <p:cNvPicPr>
            <a:picLocks noChangeAspect="1" noChangeArrowheads="1"/>
          </p:cNvPicPr>
          <p:nvPr/>
        </p:nvPicPr>
        <p:blipFill>
          <a:blip r:embed="rId3" cstate="print"/>
          <a:srcRect/>
          <a:stretch>
            <a:fillRect/>
          </a:stretch>
        </p:blipFill>
        <p:spPr bwMode="auto">
          <a:xfrm>
            <a:off x="9426391" y="583205"/>
            <a:ext cx="2046788" cy="1766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52" name="Picture 8" descr="http://www.ky3.com/image/view/-/22413656/highRes/1/-/a20na7/-/SBU-football-falls-to-ESU.jpg"/>
          <p:cNvPicPr>
            <a:picLocks noChangeAspect="1" noChangeArrowheads="1"/>
          </p:cNvPicPr>
          <p:nvPr/>
        </p:nvPicPr>
        <p:blipFill>
          <a:blip r:embed="rId4" cstate="print"/>
          <a:srcRect/>
          <a:stretch>
            <a:fillRect/>
          </a:stretch>
        </p:blipFill>
        <p:spPr bwMode="auto">
          <a:xfrm>
            <a:off x="9675812" y="2662526"/>
            <a:ext cx="2305795" cy="15172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54" name="Picture 10" descr="http://76crimes.files.wordpress.com/2013/07/belarus-map-europe.gif"/>
          <p:cNvPicPr>
            <a:picLocks noChangeAspect="1" noChangeArrowheads="1"/>
          </p:cNvPicPr>
          <p:nvPr/>
        </p:nvPicPr>
        <p:blipFill>
          <a:blip r:embed="rId5" cstate="print"/>
          <a:srcRect/>
          <a:stretch>
            <a:fillRect/>
          </a:stretch>
        </p:blipFill>
        <p:spPr bwMode="auto">
          <a:xfrm>
            <a:off x="5065980" y="4691411"/>
            <a:ext cx="2056864" cy="1679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56" name="Picture 12" descr="https://encrypted-tbn3.gstatic.com/images?q=tbn:ANd9GcRH4QpeD6MSUsr_JplHwZPBFweJXBLgavHEajPueGzeN19_FT3X"/>
          <p:cNvPicPr>
            <a:picLocks noChangeAspect="1" noChangeArrowheads="1"/>
          </p:cNvPicPr>
          <p:nvPr/>
        </p:nvPicPr>
        <p:blipFill>
          <a:blip r:embed="rId6" cstate="print"/>
          <a:srcRect/>
          <a:stretch>
            <a:fillRect/>
          </a:stretch>
        </p:blipFill>
        <p:spPr bwMode="auto">
          <a:xfrm>
            <a:off x="4346591" y="2388742"/>
            <a:ext cx="2142567" cy="2142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1202" name="AutoShape 2" descr="http://upload.wikimedia.org/wikipedia/commons/4/45/Flag_of_Ireland.svg"/>
          <p:cNvSpPr>
            <a:spLocks noChangeAspect="1" noChangeArrowheads="1"/>
          </p:cNvSpPr>
          <p:nvPr/>
        </p:nvSpPr>
        <p:spPr bwMode="auto">
          <a:xfrm>
            <a:off x="1679137" y="-143532"/>
            <a:ext cx="304721" cy="304722"/>
          </a:xfrm>
          <a:prstGeom prst="rect">
            <a:avLst/>
          </a:prstGeom>
          <a:noFill/>
        </p:spPr>
        <p:txBody>
          <a:bodyPr vert="horz" wrap="square" lIns="91416" tIns="45708" rIns="91416" bIns="45708" numCol="1" anchor="t" anchorCtr="0" compatLnSpc="1">
            <a:prstTxWarp prst="textNoShape">
              <a:avLst/>
            </a:prstTxWarp>
          </a:bodyPr>
          <a:lstStyle/>
          <a:p>
            <a:endParaRPr lang="en-US" sz="2399" dirty="0"/>
          </a:p>
        </p:txBody>
      </p:sp>
      <p:sp>
        <p:nvSpPr>
          <p:cNvPr id="51204" name="AutoShape 4" descr="http://upload.wikimedia.org/wikipedia/commons/4/45/Flag_of_Ireland.svg"/>
          <p:cNvSpPr>
            <a:spLocks noChangeAspect="1" noChangeArrowheads="1"/>
          </p:cNvSpPr>
          <p:nvPr/>
        </p:nvSpPr>
        <p:spPr bwMode="auto">
          <a:xfrm>
            <a:off x="1679137" y="-143532"/>
            <a:ext cx="304721" cy="304722"/>
          </a:xfrm>
          <a:prstGeom prst="rect">
            <a:avLst/>
          </a:prstGeom>
          <a:noFill/>
        </p:spPr>
        <p:txBody>
          <a:bodyPr vert="horz" wrap="square" lIns="91416" tIns="45708" rIns="91416" bIns="45708" numCol="1" anchor="t" anchorCtr="0" compatLnSpc="1">
            <a:prstTxWarp prst="textNoShape">
              <a:avLst/>
            </a:prstTxWarp>
          </a:bodyPr>
          <a:lstStyle/>
          <a:p>
            <a:endParaRPr lang="en-US" sz="2399" dirty="0"/>
          </a:p>
        </p:txBody>
      </p:sp>
      <p:pic>
        <p:nvPicPr>
          <p:cNvPr id="51206" name="Picture 6" descr="Flag of Ireland.svg"/>
          <p:cNvPicPr>
            <a:picLocks noChangeAspect="1" noChangeArrowheads="1"/>
          </p:cNvPicPr>
          <p:nvPr/>
        </p:nvPicPr>
        <p:blipFill>
          <a:blip r:embed="rId7" cstate="print"/>
          <a:srcRect/>
          <a:stretch>
            <a:fillRect/>
          </a:stretch>
        </p:blipFill>
        <p:spPr bwMode="auto">
          <a:xfrm>
            <a:off x="4460326" y="917374"/>
            <a:ext cx="1889767" cy="787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Related image">
            <a:extLst>
              <a:ext uri="{FF2B5EF4-FFF2-40B4-BE49-F238E27FC236}">
                <a16:creationId xmlns:a16="http://schemas.microsoft.com/office/drawing/2014/main" id="{E68D54EC-E5DC-4B38-8ED7-5A57E23F8D8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2062"/>
          <a:stretch/>
        </p:blipFill>
        <p:spPr bwMode="auto">
          <a:xfrm>
            <a:off x="6847424" y="648578"/>
            <a:ext cx="2218446" cy="16700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Related image">
            <a:extLst>
              <a:ext uri="{FF2B5EF4-FFF2-40B4-BE49-F238E27FC236}">
                <a16:creationId xmlns:a16="http://schemas.microsoft.com/office/drawing/2014/main" id="{1C52A007-BBAE-43A8-8F7C-7AB901620EE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44025" y="4622134"/>
            <a:ext cx="2954371" cy="16618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 name="Picture 2" descr="Image result for southeast missouri state university logo">
            <a:extLst>
              <a:ext uri="{FF2B5EF4-FFF2-40B4-BE49-F238E27FC236}">
                <a16:creationId xmlns:a16="http://schemas.microsoft.com/office/drawing/2014/main" id="{FBC9A01D-48D3-4650-BC08-FE1A7E668F9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5327" y="5105734"/>
            <a:ext cx="2164453" cy="8511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36 Hour Itinerary - Glencoe | Scotland Blog">
            <a:extLst>
              <a:ext uri="{FF2B5EF4-FFF2-40B4-BE49-F238E27FC236}">
                <a16:creationId xmlns:a16="http://schemas.microsoft.com/office/drawing/2014/main" id="{67349887-C7E2-4416-8699-48833137753E}"/>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971" t="15796" r="14542" b="29163"/>
          <a:stretch/>
        </p:blipFill>
        <p:spPr bwMode="auto">
          <a:xfrm>
            <a:off x="6748079" y="2880596"/>
            <a:ext cx="2664237" cy="1367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98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6D2FF-AC41-47B5-8888-5D5499A55D53}"/>
              </a:ext>
            </a:extLst>
          </p:cNvPr>
          <p:cNvSpPr>
            <a:spLocks noGrp="1"/>
          </p:cNvSpPr>
          <p:nvPr>
            <p:ph type="title"/>
          </p:nvPr>
        </p:nvSpPr>
        <p:spPr>
          <a:xfrm>
            <a:off x="227012" y="304800"/>
            <a:ext cx="10896602" cy="685800"/>
          </a:xfrm>
        </p:spPr>
        <p:txBody>
          <a:bodyPr>
            <a:normAutofit fontScale="90000"/>
          </a:bodyPr>
          <a:lstStyle/>
          <a:p>
            <a:r>
              <a:rPr lang="en-US" dirty="0"/>
              <a:t>Lots of Ways to be Judgy!</a:t>
            </a:r>
          </a:p>
        </p:txBody>
      </p:sp>
      <p:sp>
        <p:nvSpPr>
          <p:cNvPr id="3" name="Content Placeholder 2">
            <a:extLst>
              <a:ext uri="{FF2B5EF4-FFF2-40B4-BE49-F238E27FC236}">
                <a16:creationId xmlns:a16="http://schemas.microsoft.com/office/drawing/2014/main" id="{261A25AD-AA1B-4C7E-9AD8-C3505C41449D}"/>
              </a:ext>
            </a:extLst>
          </p:cNvPr>
          <p:cNvSpPr>
            <a:spLocks noGrp="1"/>
          </p:cNvSpPr>
          <p:nvPr>
            <p:ph sz="half" idx="1"/>
          </p:nvPr>
        </p:nvSpPr>
        <p:spPr>
          <a:xfrm>
            <a:off x="227012" y="1143000"/>
            <a:ext cx="5940554" cy="5410200"/>
          </a:xfrm>
        </p:spPr>
        <p:txBody>
          <a:bodyPr>
            <a:normAutofit/>
          </a:bodyPr>
          <a:lstStyle/>
          <a:p>
            <a:r>
              <a:rPr lang="en-US" sz="2100" b="1" dirty="0">
                <a:solidFill>
                  <a:schemeClr val="tx1"/>
                </a:solidFill>
              </a:rPr>
              <a:t>Covert</a:t>
            </a:r>
          </a:p>
          <a:p>
            <a:pPr lvl="1"/>
            <a:r>
              <a:rPr lang="en-US" sz="2100" dirty="0">
                <a:solidFill>
                  <a:schemeClr val="tx1"/>
                </a:solidFill>
              </a:rPr>
              <a:t>Clients are MASTERS are reading people—it is a survival skill developed over time</a:t>
            </a:r>
          </a:p>
          <a:p>
            <a:r>
              <a:rPr lang="en-US" sz="2100" b="1" dirty="0">
                <a:solidFill>
                  <a:schemeClr val="tx1"/>
                </a:solidFill>
              </a:rPr>
              <a:t>Overt</a:t>
            </a:r>
          </a:p>
          <a:p>
            <a:pPr lvl="1"/>
            <a:r>
              <a:rPr lang="en-US" sz="2100" dirty="0">
                <a:solidFill>
                  <a:schemeClr val="tx1"/>
                </a:solidFill>
              </a:rPr>
              <a:t>Purposefully humiliating clients</a:t>
            </a:r>
          </a:p>
          <a:p>
            <a:r>
              <a:rPr lang="en-US" sz="2100" b="1" dirty="0">
                <a:solidFill>
                  <a:schemeClr val="tx1"/>
                </a:solidFill>
              </a:rPr>
              <a:t>Verbal</a:t>
            </a:r>
          </a:p>
          <a:p>
            <a:pPr lvl="1"/>
            <a:r>
              <a:rPr lang="en-US" sz="2100" dirty="0">
                <a:solidFill>
                  <a:schemeClr val="tx1"/>
                </a:solidFill>
              </a:rPr>
              <a:t>Purposeful hurtful statement</a:t>
            </a:r>
          </a:p>
          <a:p>
            <a:pPr lvl="1"/>
            <a:r>
              <a:rPr lang="en-US" sz="2100" dirty="0">
                <a:solidFill>
                  <a:schemeClr val="tx1"/>
                </a:solidFill>
              </a:rPr>
              <a:t>Insensitive statements</a:t>
            </a:r>
          </a:p>
          <a:p>
            <a:pPr lvl="1"/>
            <a:r>
              <a:rPr lang="en-US" sz="2100" dirty="0">
                <a:solidFill>
                  <a:schemeClr val="tx1"/>
                </a:solidFill>
              </a:rPr>
              <a:t>Statements of ignorance</a:t>
            </a:r>
          </a:p>
          <a:p>
            <a:r>
              <a:rPr lang="en-US" sz="2100" b="1" dirty="0">
                <a:solidFill>
                  <a:schemeClr val="tx1"/>
                </a:solidFill>
              </a:rPr>
              <a:t>Non-verbal</a:t>
            </a:r>
          </a:p>
          <a:p>
            <a:pPr lvl="1"/>
            <a:r>
              <a:rPr lang="en-US" sz="2100" dirty="0">
                <a:solidFill>
                  <a:schemeClr val="tx1"/>
                </a:solidFill>
              </a:rPr>
              <a:t>A look can say a thousand words</a:t>
            </a:r>
          </a:p>
          <a:p>
            <a:r>
              <a:rPr lang="en-US" sz="2100" b="1" dirty="0">
                <a:solidFill>
                  <a:schemeClr val="tx1"/>
                </a:solidFill>
              </a:rPr>
              <a:t>Institutional</a:t>
            </a:r>
          </a:p>
          <a:p>
            <a:pPr lvl="1"/>
            <a:r>
              <a:rPr lang="en-US" sz="2100" dirty="0">
                <a:solidFill>
                  <a:schemeClr val="tx1"/>
                </a:solidFill>
              </a:rPr>
              <a:t>Program rules that make clients feel unwelcomed</a:t>
            </a:r>
          </a:p>
        </p:txBody>
      </p:sp>
      <p:sp>
        <p:nvSpPr>
          <p:cNvPr id="4" name="Content Placeholder 3">
            <a:extLst>
              <a:ext uri="{FF2B5EF4-FFF2-40B4-BE49-F238E27FC236}">
                <a16:creationId xmlns:a16="http://schemas.microsoft.com/office/drawing/2014/main" id="{04F0991C-5F28-4050-B374-37570BB888AC}"/>
              </a:ext>
            </a:extLst>
          </p:cNvPr>
          <p:cNvSpPr>
            <a:spLocks noGrp="1"/>
          </p:cNvSpPr>
          <p:nvPr>
            <p:ph sz="half" idx="2"/>
          </p:nvPr>
        </p:nvSpPr>
        <p:spPr/>
        <p:txBody>
          <a:bodyPr>
            <a:normAutofit/>
          </a:bodyPr>
          <a:lstStyle/>
          <a:p>
            <a:endParaRPr lang="en-US" dirty="0"/>
          </a:p>
        </p:txBody>
      </p:sp>
      <p:pic>
        <p:nvPicPr>
          <p:cNvPr id="13314" name="Picture 2" descr="Do No Harm – The Center for Values in International Development">
            <a:extLst>
              <a:ext uri="{FF2B5EF4-FFF2-40B4-BE49-F238E27FC236}">
                <a16:creationId xmlns:a16="http://schemas.microsoft.com/office/drawing/2014/main" id="{E7962D21-2176-4B19-A166-64DFBA322DA0}"/>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89712" y="866775"/>
            <a:ext cx="4419600" cy="5153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8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690B4-51AC-4ACE-9808-373AB252657E}"/>
              </a:ext>
            </a:extLst>
          </p:cNvPr>
          <p:cNvSpPr>
            <a:spLocks noGrp="1"/>
          </p:cNvSpPr>
          <p:nvPr>
            <p:ph type="title"/>
          </p:nvPr>
        </p:nvSpPr>
        <p:spPr>
          <a:xfrm>
            <a:off x="303212" y="304800"/>
            <a:ext cx="10820402" cy="685800"/>
          </a:xfrm>
        </p:spPr>
        <p:txBody>
          <a:bodyPr>
            <a:normAutofit fontScale="90000"/>
          </a:bodyPr>
          <a:lstStyle/>
          <a:p>
            <a:r>
              <a:rPr lang="en-US" dirty="0">
                <a:solidFill>
                  <a:schemeClr val="tx1"/>
                </a:solidFill>
              </a:rPr>
              <a:t>Wait a minute…</a:t>
            </a:r>
          </a:p>
        </p:txBody>
      </p:sp>
      <p:sp>
        <p:nvSpPr>
          <p:cNvPr id="3" name="Content Placeholder 2">
            <a:extLst>
              <a:ext uri="{FF2B5EF4-FFF2-40B4-BE49-F238E27FC236}">
                <a16:creationId xmlns:a16="http://schemas.microsoft.com/office/drawing/2014/main" id="{00912633-11E8-4877-A7ED-0A3AC9BAA3C2}"/>
              </a:ext>
            </a:extLst>
          </p:cNvPr>
          <p:cNvSpPr>
            <a:spLocks noGrp="1"/>
          </p:cNvSpPr>
          <p:nvPr>
            <p:ph sz="half" idx="1"/>
          </p:nvPr>
        </p:nvSpPr>
        <p:spPr>
          <a:xfrm>
            <a:off x="303212" y="1066800"/>
            <a:ext cx="5864354" cy="5486400"/>
          </a:xfrm>
        </p:spPr>
        <p:txBody>
          <a:bodyPr>
            <a:noAutofit/>
          </a:bodyPr>
          <a:lstStyle/>
          <a:p>
            <a:pPr marL="0" indent="0">
              <a:buNone/>
            </a:pPr>
            <a:r>
              <a:rPr lang="en-US" sz="2400" dirty="0">
                <a:solidFill>
                  <a:schemeClr val="tx1"/>
                </a:solidFill>
              </a:rPr>
              <a:t>Additional commonalities that go with SUDS, MH, &amp; Trauma:</a:t>
            </a:r>
          </a:p>
          <a:p>
            <a:r>
              <a:rPr lang="en-US" sz="2400" dirty="0">
                <a:solidFill>
                  <a:schemeClr val="tx1"/>
                </a:solidFill>
              </a:rPr>
              <a:t>Guilt </a:t>
            </a:r>
          </a:p>
          <a:p>
            <a:r>
              <a:rPr lang="en-US" sz="2400" dirty="0">
                <a:solidFill>
                  <a:schemeClr val="tx1"/>
                </a:solidFill>
              </a:rPr>
              <a:t>Shame</a:t>
            </a:r>
          </a:p>
          <a:p>
            <a:r>
              <a:rPr lang="en-US" sz="2400" dirty="0">
                <a:solidFill>
                  <a:schemeClr val="tx1"/>
                </a:solidFill>
              </a:rPr>
              <a:t>Self-stigmatization</a:t>
            </a:r>
          </a:p>
          <a:p>
            <a:r>
              <a:rPr lang="en-US" sz="2400" dirty="0">
                <a:solidFill>
                  <a:schemeClr val="tx1"/>
                </a:solidFill>
              </a:rPr>
              <a:t>Overdeveloped vigilance for judgement</a:t>
            </a:r>
          </a:p>
          <a:p>
            <a:pPr marL="0" indent="0">
              <a:buNone/>
            </a:pPr>
            <a:r>
              <a:rPr lang="en-US" sz="2400" b="1" dirty="0">
                <a:solidFill>
                  <a:srgbClr val="FF0000"/>
                </a:solidFill>
              </a:rPr>
              <a:t>Projection: </a:t>
            </a:r>
            <a:r>
              <a:rPr lang="en-US" sz="2400" dirty="0">
                <a:solidFill>
                  <a:schemeClr val="tx1"/>
                </a:solidFill>
              </a:rPr>
              <a:t>taking unacceptable qualities and feelings about oneself and attributing them to others</a:t>
            </a:r>
          </a:p>
          <a:p>
            <a:pPr marL="0" indent="0" algn="ctr">
              <a:buNone/>
            </a:pPr>
            <a:r>
              <a:rPr lang="en-US" sz="2400" dirty="0">
                <a:solidFill>
                  <a:schemeClr val="tx1"/>
                </a:solidFill>
                <a:effectLst>
                  <a:glow rad="228600">
                    <a:schemeClr val="accent3">
                      <a:satMod val="175000"/>
                      <a:alpha val="40000"/>
                    </a:schemeClr>
                  </a:glow>
                </a:effectLst>
              </a:rPr>
              <a:t>Sometimes staff do everything right…but clients still feel judged due to their own internal struggles</a:t>
            </a:r>
          </a:p>
        </p:txBody>
      </p:sp>
      <p:sp>
        <p:nvSpPr>
          <p:cNvPr id="4" name="Content Placeholder 3">
            <a:extLst>
              <a:ext uri="{FF2B5EF4-FFF2-40B4-BE49-F238E27FC236}">
                <a16:creationId xmlns:a16="http://schemas.microsoft.com/office/drawing/2014/main" id="{3063B8C0-D454-41CC-99C0-3C3AE85A99BC}"/>
              </a:ext>
            </a:extLst>
          </p:cNvPr>
          <p:cNvSpPr>
            <a:spLocks noGrp="1"/>
          </p:cNvSpPr>
          <p:nvPr>
            <p:ph sz="half" idx="2"/>
          </p:nvPr>
        </p:nvSpPr>
        <p:spPr/>
        <p:txBody>
          <a:bodyPr/>
          <a:lstStyle/>
          <a:p>
            <a:endParaRPr lang="en-US" dirty="0"/>
          </a:p>
        </p:txBody>
      </p:sp>
      <p:pic>
        <p:nvPicPr>
          <p:cNvPr id="14338" name="Picture 2" descr="Emotion: Expression vs. Projection | by Jason Stauffer | Medium">
            <a:extLst>
              <a:ext uri="{FF2B5EF4-FFF2-40B4-BE49-F238E27FC236}">
                <a16:creationId xmlns:a16="http://schemas.microsoft.com/office/drawing/2014/main" id="{38E19A1D-A5F4-48BF-9748-BC9109B41D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2132" y="265386"/>
            <a:ext cx="4465405" cy="30922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342" name="Picture 6" descr="What is Psychological Projection? - Self Help, Personality &amp; Psychology">
            <a:extLst>
              <a:ext uri="{FF2B5EF4-FFF2-40B4-BE49-F238E27FC236}">
                <a16:creationId xmlns:a16="http://schemas.microsoft.com/office/drawing/2014/main" id="{B74BA107-FDF3-4EF7-B564-A8FDF2B24C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28" b="23200"/>
          <a:stretch/>
        </p:blipFill>
        <p:spPr bwMode="auto">
          <a:xfrm>
            <a:off x="7377959" y="3679325"/>
            <a:ext cx="3333750" cy="2913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39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2F895-9966-41F9-A22A-A6B10F0C6E7B}"/>
              </a:ext>
            </a:extLst>
          </p:cNvPr>
          <p:cNvSpPr>
            <a:spLocks noGrp="1"/>
          </p:cNvSpPr>
          <p:nvPr>
            <p:ph type="title"/>
          </p:nvPr>
        </p:nvSpPr>
        <p:spPr>
          <a:xfrm>
            <a:off x="531812" y="228600"/>
            <a:ext cx="8686800" cy="838200"/>
          </a:xfrm>
        </p:spPr>
        <p:txBody>
          <a:bodyPr anchor="b">
            <a:normAutofit/>
          </a:bodyPr>
          <a:lstStyle/>
          <a:p>
            <a:r>
              <a:rPr lang="en-US" sz="4400" b="1" dirty="0">
                <a:solidFill>
                  <a:schemeClr val="tx2">
                    <a:lumMod val="50000"/>
                  </a:schemeClr>
                </a:solidFill>
              </a:rPr>
              <a:t>Actively listening to the Experts</a:t>
            </a:r>
          </a:p>
        </p:txBody>
      </p:sp>
      <p:sp>
        <p:nvSpPr>
          <p:cNvPr id="3" name="Content Placeholder 2">
            <a:extLst>
              <a:ext uri="{FF2B5EF4-FFF2-40B4-BE49-F238E27FC236}">
                <a16:creationId xmlns:a16="http://schemas.microsoft.com/office/drawing/2014/main" id="{27B87745-9A3A-44A2-91F0-DE1CDCA00C95}"/>
              </a:ext>
            </a:extLst>
          </p:cNvPr>
          <p:cNvSpPr>
            <a:spLocks noGrp="1"/>
          </p:cNvSpPr>
          <p:nvPr>
            <p:ph sz="half" idx="1"/>
          </p:nvPr>
        </p:nvSpPr>
        <p:spPr>
          <a:xfrm>
            <a:off x="314502" y="1295400"/>
            <a:ext cx="5853064" cy="5257800"/>
          </a:xfrm>
        </p:spPr>
        <p:txBody>
          <a:bodyPr>
            <a:noAutofit/>
          </a:bodyPr>
          <a:lstStyle/>
          <a:p>
            <a:r>
              <a:rPr lang="en-US" sz="3000" dirty="0">
                <a:solidFill>
                  <a:schemeClr val="tx1"/>
                </a:solidFill>
              </a:rPr>
              <a:t>Approval from IRB before data collection started </a:t>
            </a:r>
          </a:p>
          <a:p>
            <a:r>
              <a:rPr lang="en-US" sz="3000" dirty="0">
                <a:solidFill>
                  <a:schemeClr val="tx1"/>
                </a:solidFill>
              </a:rPr>
              <a:t>Informed consent/ Debriefing sheet</a:t>
            </a:r>
          </a:p>
          <a:p>
            <a:r>
              <a:rPr lang="en-US" sz="3000" dirty="0">
                <a:solidFill>
                  <a:schemeClr val="tx1"/>
                </a:solidFill>
              </a:rPr>
              <a:t>Quantitative survey </a:t>
            </a:r>
          </a:p>
          <a:p>
            <a:pPr lvl="1"/>
            <a:r>
              <a:rPr lang="en-US" sz="3000" dirty="0">
                <a:solidFill>
                  <a:schemeClr val="tx1"/>
                </a:solidFill>
              </a:rPr>
              <a:t>ACE Survey</a:t>
            </a:r>
          </a:p>
          <a:p>
            <a:pPr lvl="1"/>
            <a:r>
              <a:rPr lang="en-US" sz="3000" dirty="0">
                <a:solidFill>
                  <a:schemeClr val="tx1"/>
                </a:solidFill>
              </a:rPr>
              <a:t>Questions pertaining to trauma experienced</a:t>
            </a:r>
          </a:p>
          <a:p>
            <a:r>
              <a:rPr lang="en-US" sz="3000" dirty="0">
                <a:solidFill>
                  <a:schemeClr val="tx1"/>
                </a:solidFill>
              </a:rPr>
              <a:t>Qualitative data</a:t>
            </a:r>
          </a:p>
          <a:p>
            <a:pPr lvl="1"/>
            <a:r>
              <a:rPr lang="en-US" sz="3000" dirty="0">
                <a:solidFill>
                  <a:schemeClr val="tx1"/>
                </a:solidFill>
              </a:rPr>
              <a:t>Focus group</a:t>
            </a:r>
          </a:p>
        </p:txBody>
      </p:sp>
      <p:sp>
        <p:nvSpPr>
          <p:cNvPr id="4" name="Content Placeholder 3">
            <a:extLst>
              <a:ext uri="{FF2B5EF4-FFF2-40B4-BE49-F238E27FC236}">
                <a16:creationId xmlns:a16="http://schemas.microsoft.com/office/drawing/2014/main" id="{208921C0-52E9-4B6C-AF35-F85BFAED3E95}"/>
              </a:ext>
            </a:extLst>
          </p:cNvPr>
          <p:cNvSpPr>
            <a:spLocks noGrp="1"/>
          </p:cNvSpPr>
          <p:nvPr>
            <p:ph sz="half" idx="2"/>
          </p:nvPr>
        </p:nvSpPr>
        <p:spPr>
          <a:xfrm>
            <a:off x="7770812" y="1295400"/>
            <a:ext cx="3810000" cy="1752600"/>
          </a:xfrm>
        </p:spPr>
        <p:txBody>
          <a:bodyPr>
            <a:normAutofit fontScale="92500" lnSpcReduction="10000"/>
          </a:bodyPr>
          <a:lstStyle/>
          <a:p>
            <a:r>
              <a:rPr lang="en-US" sz="2800" i="1" dirty="0">
                <a:solidFill>
                  <a:schemeClr val="tx1"/>
                </a:solidFill>
              </a:rPr>
              <a:t>n</a:t>
            </a:r>
            <a:r>
              <a:rPr lang="en-US" sz="2800" dirty="0">
                <a:solidFill>
                  <a:schemeClr val="tx1"/>
                </a:solidFill>
              </a:rPr>
              <a:t> = 47</a:t>
            </a:r>
          </a:p>
          <a:p>
            <a:r>
              <a:rPr lang="en-US" sz="2800" dirty="0">
                <a:solidFill>
                  <a:schemeClr val="tx1"/>
                </a:solidFill>
              </a:rPr>
              <a:t>Males, females, &amp; non-binary</a:t>
            </a:r>
          </a:p>
          <a:p>
            <a:r>
              <a:rPr lang="en-US" sz="2800" dirty="0">
                <a:solidFill>
                  <a:schemeClr val="tx1"/>
                </a:solidFill>
              </a:rPr>
              <a:t>Before &amp; during COVID-19</a:t>
            </a:r>
            <a:endParaRPr lang="en-US" dirty="0">
              <a:solidFill>
                <a:schemeClr val="tx1"/>
              </a:solidFill>
            </a:endParaRPr>
          </a:p>
        </p:txBody>
      </p:sp>
      <p:pic>
        <p:nvPicPr>
          <p:cNvPr id="7174" name="Picture 6" descr="FCC Behavioral Health - Apps on Google Play">
            <a:extLst>
              <a:ext uri="{FF2B5EF4-FFF2-40B4-BE49-F238E27FC236}">
                <a16:creationId xmlns:a16="http://schemas.microsoft.com/office/drawing/2014/main" id="{9AB5D110-7D32-493A-82A5-641891F76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7641" y="4351856"/>
            <a:ext cx="4114800" cy="20091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178" name="Picture 10" descr="Going Public: Ryan Essex At The Gibson Recovery Center Discusses Treatment  Programs">
            <a:extLst>
              <a:ext uri="{FF2B5EF4-FFF2-40B4-BE49-F238E27FC236}">
                <a16:creationId xmlns:a16="http://schemas.microsoft.com/office/drawing/2014/main" id="{C162B525-106E-4EB2-B0B2-431435F9FD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4812" y="3505200"/>
            <a:ext cx="2579511" cy="31657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77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FCAA8-EF55-4C96-A4BA-DC45AF88A6BE}"/>
              </a:ext>
            </a:extLst>
          </p:cNvPr>
          <p:cNvSpPr>
            <a:spLocks noGrp="1"/>
          </p:cNvSpPr>
          <p:nvPr>
            <p:ph type="title"/>
          </p:nvPr>
        </p:nvSpPr>
        <p:spPr>
          <a:xfrm>
            <a:off x="684212" y="228600"/>
            <a:ext cx="4648200" cy="609600"/>
          </a:xfrm>
        </p:spPr>
        <p:txBody>
          <a:bodyPr>
            <a:noAutofit/>
          </a:bodyPr>
          <a:lstStyle/>
          <a:p>
            <a:r>
              <a:rPr lang="en-US" sz="4400" dirty="0">
                <a:solidFill>
                  <a:schemeClr val="tx1"/>
                </a:solidFill>
              </a:rPr>
              <a:t>Statistical analysis</a:t>
            </a:r>
          </a:p>
        </p:txBody>
      </p:sp>
      <p:sp>
        <p:nvSpPr>
          <p:cNvPr id="3" name="Content Placeholder 2">
            <a:extLst>
              <a:ext uri="{FF2B5EF4-FFF2-40B4-BE49-F238E27FC236}">
                <a16:creationId xmlns:a16="http://schemas.microsoft.com/office/drawing/2014/main" id="{1FF19C64-1067-4981-9F65-6D67C6D47E24}"/>
              </a:ext>
            </a:extLst>
          </p:cNvPr>
          <p:cNvSpPr>
            <a:spLocks noGrp="1"/>
          </p:cNvSpPr>
          <p:nvPr>
            <p:ph sz="half" idx="1"/>
          </p:nvPr>
        </p:nvSpPr>
        <p:spPr>
          <a:xfrm>
            <a:off x="379412" y="914400"/>
            <a:ext cx="5105400" cy="5638800"/>
          </a:xfrm>
        </p:spPr>
        <p:txBody>
          <a:bodyPr>
            <a:normAutofit lnSpcReduction="10000"/>
          </a:bodyPr>
          <a:lstStyle/>
          <a:p>
            <a:pPr marL="0" indent="0">
              <a:buNone/>
            </a:pPr>
            <a:r>
              <a:rPr lang="en-US" sz="2400" b="1" dirty="0">
                <a:solidFill>
                  <a:srgbClr val="FF0000"/>
                </a:solidFill>
              </a:rPr>
              <a:t>Adverse Childhood Experiences (ACE):</a:t>
            </a:r>
          </a:p>
          <a:p>
            <a:pPr>
              <a:buFont typeface="Wingdings" panose="05000000000000000000" pitchFamily="2" charset="2"/>
              <a:buChar char="§"/>
            </a:pPr>
            <a:r>
              <a:rPr lang="en-US" sz="2400" dirty="0">
                <a:solidFill>
                  <a:schemeClr val="tx1"/>
                </a:solidFill>
              </a:rPr>
              <a:t>Physical abuse</a:t>
            </a:r>
          </a:p>
          <a:p>
            <a:pPr>
              <a:buFont typeface="Wingdings" panose="05000000000000000000" pitchFamily="2" charset="2"/>
              <a:buChar char="§"/>
            </a:pPr>
            <a:r>
              <a:rPr lang="en-US" sz="2400" dirty="0">
                <a:solidFill>
                  <a:schemeClr val="tx1"/>
                </a:solidFill>
              </a:rPr>
              <a:t>Emotional abuse</a:t>
            </a:r>
          </a:p>
          <a:p>
            <a:pPr>
              <a:buFont typeface="Wingdings" panose="05000000000000000000" pitchFamily="2" charset="2"/>
              <a:buChar char="§"/>
            </a:pPr>
            <a:r>
              <a:rPr lang="en-US" sz="2400" dirty="0">
                <a:solidFill>
                  <a:schemeClr val="tx1"/>
                </a:solidFill>
              </a:rPr>
              <a:t>Sexual abuse</a:t>
            </a:r>
          </a:p>
          <a:p>
            <a:pPr>
              <a:buFont typeface="Wingdings" panose="05000000000000000000" pitchFamily="2" charset="2"/>
              <a:buChar char="§"/>
            </a:pPr>
            <a:r>
              <a:rPr lang="en-US" sz="2400" dirty="0">
                <a:solidFill>
                  <a:schemeClr val="tx1"/>
                </a:solidFill>
              </a:rPr>
              <a:t>Physical Neglect</a:t>
            </a:r>
          </a:p>
          <a:p>
            <a:pPr>
              <a:buFont typeface="Wingdings" panose="05000000000000000000" pitchFamily="2" charset="2"/>
              <a:buChar char="§"/>
            </a:pPr>
            <a:r>
              <a:rPr lang="en-US" sz="2400" dirty="0">
                <a:solidFill>
                  <a:schemeClr val="tx1"/>
                </a:solidFill>
              </a:rPr>
              <a:t>Emotional Neglect</a:t>
            </a:r>
          </a:p>
          <a:p>
            <a:pPr>
              <a:buFont typeface="Wingdings" panose="05000000000000000000" pitchFamily="2" charset="2"/>
              <a:buChar char="§"/>
            </a:pPr>
            <a:r>
              <a:rPr lang="en-US" sz="2400" dirty="0">
                <a:solidFill>
                  <a:schemeClr val="tx1"/>
                </a:solidFill>
              </a:rPr>
              <a:t>Witness to </a:t>
            </a:r>
            <a:r>
              <a:rPr lang="en-US" sz="2400" dirty="0" err="1">
                <a:solidFill>
                  <a:schemeClr val="tx1"/>
                </a:solidFill>
              </a:rPr>
              <a:t>dom</a:t>
            </a:r>
            <a:r>
              <a:rPr lang="en-US" sz="2400" dirty="0">
                <a:solidFill>
                  <a:schemeClr val="tx1"/>
                </a:solidFill>
              </a:rPr>
              <a:t> abuse (especially mom*)</a:t>
            </a:r>
          </a:p>
          <a:p>
            <a:pPr>
              <a:buFont typeface="Wingdings" panose="05000000000000000000" pitchFamily="2" charset="2"/>
              <a:buChar char="§"/>
            </a:pPr>
            <a:r>
              <a:rPr lang="en-US" sz="2400" dirty="0">
                <a:solidFill>
                  <a:schemeClr val="tx1"/>
                </a:solidFill>
              </a:rPr>
              <a:t>Parents divorce, separated, or died</a:t>
            </a:r>
          </a:p>
          <a:p>
            <a:pPr>
              <a:buFont typeface="Wingdings" panose="05000000000000000000" pitchFamily="2" charset="2"/>
              <a:buChar char="§"/>
            </a:pPr>
            <a:r>
              <a:rPr lang="en-US" sz="2400" dirty="0">
                <a:solidFill>
                  <a:schemeClr val="tx1"/>
                </a:solidFill>
              </a:rPr>
              <a:t>Substance use disorder</a:t>
            </a:r>
          </a:p>
          <a:p>
            <a:pPr>
              <a:buFont typeface="Wingdings" panose="05000000000000000000" pitchFamily="2" charset="2"/>
              <a:buChar char="§"/>
            </a:pPr>
            <a:r>
              <a:rPr lang="en-US" sz="2400" dirty="0">
                <a:solidFill>
                  <a:schemeClr val="tx1"/>
                </a:solidFill>
              </a:rPr>
              <a:t>Mental health disorder</a:t>
            </a:r>
          </a:p>
          <a:p>
            <a:pPr>
              <a:buFont typeface="Wingdings" panose="05000000000000000000" pitchFamily="2" charset="2"/>
              <a:buChar char="§"/>
            </a:pPr>
            <a:r>
              <a:rPr lang="en-US" sz="2400" dirty="0">
                <a:solidFill>
                  <a:schemeClr val="tx1"/>
                </a:solidFill>
              </a:rPr>
              <a:t>Incarceration</a:t>
            </a:r>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sp>
        <p:nvSpPr>
          <p:cNvPr id="7" name="Content Placeholder 6">
            <a:extLst>
              <a:ext uri="{FF2B5EF4-FFF2-40B4-BE49-F238E27FC236}">
                <a16:creationId xmlns:a16="http://schemas.microsoft.com/office/drawing/2014/main" id="{8BDA40E6-5124-4A4C-87B7-D1101CB6AC42}"/>
              </a:ext>
            </a:extLst>
          </p:cNvPr>
          <p:cNvSpPr>
            <a:spLocks noGrp="1"/>
          </p:cNvSpPr>
          <p:nvPr>
            <p:ph sz="half" idx="2"/>
          </p:nvPr>
        </p:nvSpPr>
        <p:spPr>
          <a:xfrm>
            <a:off x="6399212" y="304800"/>
            <a:ext cx="5562600" cy="6248400"/>
          </a:xfrm>
        </p:spPr>
        <p:txBody>
          <a:bodyPr>
            <a:noAutofit/>
          </a:bodyPr>
          <a:lstStyle/>
          <a:p>
            <a:pPr marL="0" indent="0">
              <a:buNone/>
            </a:pPr>
            <a:r>
              <a:rPr lang="en-US" sz="2200" b="1" dirty="0">
                <a:solidFill>
                  <a:srgbClr val="FF0000"/>
                </a:solidFill>
              </a:rPr>
              <a:t>Adult Traumas: a scale of 16 items describing trauma occurring after age 18</a:t>
            </a:r>
          </a:p>
          <a:p>
            <a:pPr>
              <a:buFont typeface="Wingdings" panose="05000000000000000000" pitchFamily="2" charset="2"/>
              <a:buChar char="§"/>
            </a:pPr>
            <a:r>
              <a:rPr lang="en-US" sz="2200" dirty="0">
                <a:solidFill>
                  <a:schemeClr val="tx1"/>
                </a:solidFill>
              </a:rPr>
              <a:t>Intimate partner abuse</a:t>
            </a:r>
          </a:p>
          <a:p>
            <a:pPr>
              <a:buFont typeface="Wingdings" panose="05000000000000000000" pitchFamily="2" charset="2"/>
              <a:buChar char="§"/>
            </a:pPr>
            <a:r>
              <a:rPr lang="en-US" sz="2200" dirty="0">
                <a:solidFill>
                  <a:schemeClr val="tx1"/>
                </a:solidFill>
              </a:rPr>
              <a:t>Sexual assault</a:t>
            </a:r>
          </a:p>
          <a:p>
            <a:pPr>
              <a:buFont typeface="Wingdings" panose="05000000000000000000" pitchFamily="2" charset="2"/>
              <a:buChar char="§"/>
            </a:pPr>
            <a:r>
              <a:rPr lang="en-US" sz="2200" dirty="0">
                <a:solidFill>
                  <a:schemeClr val="tx1"/>
                </a:solidFill>
              </a:rPr>
              <a:t>Death of loved one</a:t>
            </a:r>
          </a:p>
          <a:p>
            <a:pPr>
              <a:buFont typeface="Wingdings" panose="05000000000000000000" pitchFamily="2" charset="2"/>
              <a:buChar char="§"/>
            </a:pPr>
            <a:r>
              <a:rPr lang="en-US" sz="2200" dirty="0">
                <a:solidFill>
                  <a:schemeClr val="tx1"/>
                </a:solidFill>
              </a:rPr>
              <a:t>Military induced trauma</a:t>
            </a:r>
          </a:p>
          <a:p>
            <a:pPr>
              <a:buFont typeface="Wingdings" panose="05000000000000000000" pitchFamily="2" charset="2"/>
              <a:buChar char="§"/>
            </a:pPr>
            <a:r>
              <a:rPr lang="en-US" sz="2200" dirty="0">
                <a:solidFill>
                  <a:schemeClr val="tx1"/>
                </a:solidFill>
              </a:rPr>
              <a:t>Ending of significant intimate relationship</a:t>
            </a:r>
          </a:p>
          <a:p>
            <a:pPr>
              <a:buFont typeface="Wingdings" panose="05000000000000000000" pitchFamily="2" charset="2"/>
              <a:buChar char="§"/>
            </a:pPr>
            <a:r>
              <a:rPr lang="en-US" sz="2200" dirty="0">
                <a:solidFill>
                  <a:schemeClr val="tx1"/>
                </a:solidFill>
              </a:rPr>
              <a:t>Natural trauma</a:t>
            </a:r>
          </a:p>
          <a:p>
            <a:pPr>
              <a:buFont typeface="Wingdings" panose="05000000000000000000" pitchFamily="2" charset="2"/>
              <a:buChar char="§"/>
            </a:pPr>
            <a:r>
              <a:rPr lang="en-US" sz="2200" dirty="0">
                <a:solidFill>
                  <a:schemeClr val="tx1"/>
                </a:solidFill>
              </a:rPr>
              <a:t>Housefire</a:t>
            </a:r>
          </a:p>
          <a:p>
            <a:pPr>
              <a:buFont typeface="Wingdings" panose="05000000000000000000" pitchFamily="2" charset="2"/>
              <a:buChar char="§"/>
            </a:pPr>
            <a:r>
              <a:rPr lang="en-US" sz="2200" dirty="0">
                <a:solidFill>
                  <a:schemeClr val="tx1"/>
                </a:solidFill>
              </a:rPr>
              <a:t>Miscarriage &amp;/or abortion</a:t>
            </a:r>
          </a:p>
          <a:p>
            <a:pPr>
              <a:buFont typeface="Wingdings" panose="05000000000000000000" pitchFamily="2" charset="2"/>
              <a:buChar char="§"/>
            </a:pPr>
            <a:r>
              <a:rPr lang="en-US" sz="2200" dirty="0">
                <a:solidFill>
                  <a:schemeClr val="tx1"/>
                </a:solidFill>
              </a:rPr>
              <a:t>Witness of terrifying event</a:t>
            </a:r>
          </a:p>
          <a:p>
            <a:pPr>
              <a:buFont typeface="Wingdings" panose="05000000000000000000" pitchFamily="2" charset="2"/>
              <a:buChar char="§"/>
            </a:pPr>
            <a:r>
              <a:rPr lang="en-US" sz="2200" dirty="0">
                <a:solidFill>
                  <a:schemeClr val="tx1"/>
                </a:solidFill>
              </a:rPr>
              <a:t>Political trauma or terrorism</a:t>
            </a:r>
          </a:p>
          <a:p>
            <a:pPr>
              <a:buFont typeface="Wingdings" panose="05000000000000000000" pitchFamily="2" charset="2"/>
              <a:buChar char="§"/>
            </a:pPr>
            <a:r>
              <a:rPr lang="en-US" sz="2200" dirty="0">
                <a:solidFill>
                  <a:schemeClr val="tx1"/>
                </a:solidFill>
              </a:rPr>
              <a:t>Other</a:t>
            </a:r>
          </a:p>
        </p:txBody>
      </p:sp>
    </p:spTree>
    <p:extLst>
      <p:ext uri="{BB962C8B-B14F-4D97-AF65-F5344CB8AC3E}">
        <p14:creationId xmlns:p14="http://schemas.microsoft.com/office/powerpoint/2010/main" val="83449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3924" y="260318"/>
            <a:ext cx="9529549" cy="807097"/>
          </a:xfrm>
        </p:spPr>
        <p:txBody>
          <a:bodyPr>
            <a:normAutofit/>
          </a:bodyPr>
          <a:lstStyle/>
          <a:p>
            <a:r>
              <a:rPr lang="en-US" sz="4400" cap="none" dirty="0">
                <a:solidFill>
                  <a:schemeClr val="tx1"/>
                </a:solidFill>
                <a:effectLst/>
              </a:rPr>
              <a:t>ACE: Adverse Childhood Experiences</a:t>
            </a:r>
          </a:p>
        </p:txBody>
      </p:sp>
      <p:sp>
        <p:nvSpPr>
          <p:cNvPr id="3" name="Content Placeholder 2"/>
          <p:cNvSpPr>
            <a:spLocks noGrp="1"/>
          </p:cNvSpPr>
          <p:nvPr>
            <p:ph sz="half" idx="1"/>
          </p:nvPr>
        </p:nvSpPr>
        <p:spPr>
          <a:xfrm>
            <a:off x="322133" y="1295400"/>
            <a:ext cx="6055573" cy="4495185"/>
          </a:xfrm>
        </p:spPr>
        <p:txBody>
          <a:bodyPr>
            <a:normAutofit/>
          </a:bodyPr>
          <a:lstStyle/>
          <a:p>
            <a:r>
              <a:rPr lang="en-US" dirty="0">
                <a:solidFill>
                  <a:schemeClr val="tx1"/>
                </a:solidFill>
                <a:effectLst/>
              </a:rPr>
              <a:t>Long-term study started in 1995</a:t>
            </a:r>
          </a:p>
          <a:p>
            <a:r>
              <a:rPr lang="en-US" dirty="0">
                <a:solidFill>
                  <a:schemeClr val="tx1"/>
                </a:solidFill>
                <a:effectLst/>
              </a:rPr>
              <a:t>Followed cohort to study the effects childhood aversive events on adult health outcomes</a:t>
            </a:r>
          </a:p>
          <a:p>
            <a:r>
              <a:rPr lang="en-US" sz="3199" b="1" dirty="0">
                <a:solidFill>
                  <a:srgbClr val="FF0000"/>
                </a:solidFill>
              </a:rPr>
              <a:t>SHOCKING</a:t>
            </a:r>
            <a:r>
              <a:rPr lang="en-US" dirty="0">
                <a:effectLst/>
              </a:rPr>
              <a:t> results!!!!!!! </a:t>
            </a:r>
          </a:p>
          <a:p>
            <a:endParaRPr lang="en-US" dirty="0">
              <a:effectLst/>
            </a:endParaRPr>
          </a:p>
          <a:p>
            <a:endParaRPr lang="en-US" dirty="0">
              <a:effectLst/>
            </a:endParaRPr>
          </a:p>
          <a:p>
            <a:endParaRPr lang="en-US" dirty="0">
              <a:effectLst/>
            </a:endParaRPr>
          </a:p>
          <a:p>
            <a:endParaRPr lang="en-US" dirty="0">
              <a:effectLst/>
            </a:endParaRPr>
          </a:p>
          <a:p>
            <a:pPr lvl="1"/>
            <a:endParaRPr lang="en-US" dirty="0">
              <a:effectLst/>
            </a:endParaRPr>
          </a:p>
        </p:txBody>
      </p:sp>
      <p:sp>
        <p:nvSpPr>
          <p:cNvPr id="4" name="Content Placeholder 3"/>
          <p:cNvSpPr>
            <a:spLocks noGrp="1"/>
          </p:cNvSpPr>
          <p:nvPr>
            <p:ph sz="half" idx="2"/>
          </p:nvPr>
        </p:nvSpPr>
        <p:spPr>
          <a:xfrm>
            <a:off x="6606245" y="2285999"/>
            <a:ext cx="5330096" cy="4311683"/>
          </a:xfrm>
        </p:spPr>
        <p:txBody>
          <a:bodyPr>
            <a:normAutofit/>
          </a:bodyPr>
          <a:lstStyle/>
          <a:p>
            <a:r>
              <a:rPr lang="en-US" sz="2400" dirty="0">
                <a:solidFill>
                  <a:schemeClr val="tx1"/>
                </a:solidFill>
              </a:rPr>
              <a:t>Over 17,000 subjects</a:t>
            </a:r>
          </a:p>
          <a:p>
            <a:r>
              <a:rPr lang="en-US" sz="2400" dirty="0">
                <a:solidFill>
                  <a:schemeClr val="tx1"/>
                </a:solidFill>
              </a:rPr>
              <a:t>70% Caucasian</a:t>
            </a:r>
          </a:p>
          <a:p>
            <a:r>
              <a:rPr lang="en-US" sz="2400" dirty="0">
                <a:solidFill>
                  <a:schemeClr val="tx1"/>
                </a:solidFill>
              </a:rPr>
              <a:t>70% College educated</a:t>
            </a:r>
          </a:p>
          <a:p>
            <a:r>
              <a:rPr lang="en-US" sz="2400" dirty="0">
                <a:solidFill>
                  <a:schemeClr val="tx1"/>
                </a:solidFill>
              </a:rPr>
              <a:t>21% Sexual abuse</a:t>
            </a:r>
          </a:p>
          <a:p>
            <a:r>
              <a:rPr lang="en-US" sz="2400" dirty="0">
                <a:solidFill>
                  <a:schemeClr val="tx1"/>
                </a:solidFill>
              </a:rPr>
              <a:t>19% Grew up with mental health issues</a:t>
            </a:r>
          </a:p>
          <a:p>
            <a:r>
              <a:rPr lang="en-US" sz="2400" dirty="0">
                <a:solidFill>
                  <a:schemeClr val="tx1"/>
                </a:solidFill>
              </a:rPr>
              <a:t>28% Physical abuse</a:t>
            </a:r>
          </a:p>
          <a:p>
            <a:r>
              <a:rPr lang="en-US" sz="2400" dirty="0">
                <a:solidFill>
                  <a:schemeClr val="tx1"/>
                </a:solidFill>
              </a:rPr>
              <a:t>64% Surveyed endorsed at least 1 ACE </a:t>
            </a:r>
            <a:r>
              <a:rPr lang="en-US" sz="1100" dirty="0">
                <a:solidFill>
                  <a:schemeClr val="tx1"/>
                </a:solidFill>
              </a:rPr>
              <a:t>(</a:t>
            </a:r>
            <a:r>
              <a:rPr lang="en-US" sz="1100" dirty="0" err="1">
                <a:solidFill>
                  <a:schemeClr val="tx1"/>
                </a:solidFill>
              </a:rPr>
              <a:t>F</a:t>
            </a:r>
            <a:r>
              <a:rPr lang="en-US" sz="1100" dirty="0" err="1">
                <a:solidFill>
                  <a:schemeClr val="tx1"/>
                </a:solidFill>
                <a:effectLst/>
                <a:ea typeface="Calibri" panose="020F0502020204030204" pitchFamily="34" charset="0"/>
              </a:rPr>
              <a:t>elitti</a:t>
            </a:r>
            <a:r>
              <a:rPr lang="en-US" sz="1100" dirty="0">
                <a:solidFill>
                  <a:schemeClr val="tx1"/>
                </a:solidFill>
                <a:effectLst/>
                <a:ea typeface="Calibri" panose="020F0502020204030204" pitchFamily="34" charset="0"/>
              </a:rPr>
              <a:t> et al., 1998)</a:t>
            </a:r>
            <a:endParaRPr lang="en-US" sz="1100" dirty="0">
              <a:solidFill>
                <a:schemeClr val="tx1"/>
              </a:solidFill>
              <a:effectLst/>
            </a:endParaRPr>
          </a:p>
          <a:p>
            <a:endParaRPr lang="en-US" sz="2400" dirty="0">
              <a:solidFill>
                <a:schemeClr val="tx1"/>
              </a:solidFill>
            </a:endParaRPr>
          </a:p>
          <a:p>
            <a:endParaRPr lang="en-US" dirty="0"/>
          </a:p>
        </p:txBody>
      </p:sp>
      <p:pic>
        <p:nvPicPr>
          <p:cNvPr id="1026" name="Picture 2" descr="Image result for ACE study"/>
          <p:cNvPicPr>
            <a:picLocks noChangeAspect="1" noChangeArrowheads="1"/>
          </p:cNvPicPr>
          <p:nvPr/>
        </p:nvPicPr>
        <p:blipFill rotWithShape="1">
          <a:blip r:embed="rId2">
            <a:extLst>
              <a:ext uri="{28A0092B-C50C-407E-A947-70E740481C1C}">
                <a14:useLocalDpi xmlns:a14="http://schemas.microsoft.com/office/drawing/2010/main" val="0"/>
              </a:ext>
            </a:extLst>
          </a:blip>
          <a:srcRect b="10778"/>
          <a:stretch/>
        </p:blipFill>
        <p:spPr bwMode="auto">
          <a:xfrm>
            <a:off x="266711" y="3200400"/>
            <a:ext cx="5701924" cy="3056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52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D22BFE-1A63-4233-9428-EE2A0BEF876E}"/>
              </a:ext>
            </a:extLst>
          </p:cNvPr>
          <p:cNvSpPr>
            <a:spLocks noGrp="1"/>
          </p:cNvSpPr>
          <p:nvPr>
            <p:ph type="title"/>
          </p:nvPr>
        </p:nvSpPr>
        <p:spPr>
          <a:xfrm>
            <a:off x="455612" y="304800"/>
            <a:ext cx="4267200" cy="762000"/>
          </a:xfrm>
        </p:spPr>
        <p:txBody>
          <a:bodyPr>
            <a:normAutofit/>
          </a:bodyPr>
          <a:lstStyle/>
          <a:p>
            <a:r>
              <a:rPr lang="en-US" sz="4000" dirty="0">
                <a:solidFill>
                  <a:schemeClr val="tx1"/>
                </a:solidFill>
              </a:rPr>
              <a:t>Statistical Analysis </a:t>
            </a:r>
          </a:p>
        </p:txBody>
      </p:sp>
      <p:sp>
        <p:nvSpPr>
          <p:cNvPr id="5" name="Content Placeholder 4">
            <a:extLst>
              <a:ext uri="{FF2B5EF4-FFF2-40B4-BE49-F238E27FC236}">
                <a16:creationId xmlns:a16="http://schemas.microsoft.com/office/drawing/2014/main" id="{6FA39625-DA48-4232-8A37-F473664B152B}"/>
              </a:ext>
            </a:extLst>
          </p:cNvPr>
          <p:cNvSpPr>
            <a:spLocks noGrp="1"/>
          </p:cNvSpPr>
          <p:nvPr>
            <p:ph sz="half" idx="1"/>
          </p:nvPr>
        </p:nvSpPr>
        <p:spPr>
          <a:xfrm>
            <a:off x="455612" y="1447800"/>
            <a:ext cx="4648200" cy="4993637"/>
          </a:xfrm>
        </p:spPr>
        <p:txBody>
          <a:bodyPr/>
          <a:lstStyle/>
          <a:p>
            <a:r>
              <a:rPr lang="en-US" sz="2400" i="1" dirty="0">
                <a:solidFill>
                  <a:schemeClr val="tx1"/>
                </a:solidFill>
              </a:rPr>
              <a:t>n</a:t>
            </a:r>
            <a:r>
              <a:rPr lang="en-US" sz="2400" dirty="0">
                <a:solidFill>
                  <a:schemeClr val="tx1"/>
                </a:solidFill>
              </a:rPr>
              <a:t>= 47</a:t>
            </a:r>
          </a:p>
          <a:p>
            <a:r>
              <a:rPr lang="en-US" sz="2400" dirty="0">
                <a:solidFill>
                  <a:schemeClr val="tx1"/>
                </a:solidFill>
              </a:rPr>
              <a:t>Quantitative Analysis</a:t>
            </a:r>
          </a:p>
          <a:p>
            <a:pPr lvl="1"/>
            <a:r>
              <a:rPr lang="en-US" sz="2400" dirty="0">
                <a:solidFill>
                  <a:schemeClr val="tx1"/>
                </a:solidFill>
              </a:rPr>
              <a:t>ACE score</a:t>
            </a:r>
          </a:p>
          <a:p>
            <a:pPr lvl="1"/>
            <a:r>
              <a:rPr lang="en-US" sz="2400" dirty="0">
                <a:solidFill>
                  <a:schemeClr val="tx1"/>
                </a:solidFill>
              </a:rPr>
              <a:t>Additional traumas as adults</a:t>
            </a:r>
          </a:p>
          <a:p>
            <a:r>
              <a:rPr lang="en-US" sz="2400" dirty="0">
                <a:solidFill>
                  <a:schemeClr val="tx1"/>
                </a:solidFill>
              </a:rPr>
              <a:t>Of all participants, only 6 reported ACE score of 0</a:t>
            </a:r>
          </a:p>
          <a:p>
            <a:pPr lvl="1"/>
            <a:r>
              <a:rPr lang="en-US" sz="2400" dirty="0">
                <a:solidFill>
                  <a:schemeClr val="tx1"/>
                </a:solidFill>
              </a:rPr>
              <a:t>87.2% reported at least 1 ACE</a:t>
            </a:r>
          </a:p>
          <a:p>
            <a:r>
              <a:rPr lang="en-US" sz="2400" dirty="0">
                <a:solidFill>
                  <a:schemeClr val="tx1"/>
                </a:solidFill>
              </a:rPr>
              <a:t>Majority (28 or 59.6%) had an ACE score of 4 or higher </a:t>
            </a:r>
          </a:p>
          <a:p>
            <a:r>
              <a:rPr lang="en-US" sz="2400" dirty="0">
                <a:solidFill>
                  <a:schemeClr val="tx1"/>
                </a:solidFill>
              </a:rPr>
              <a:t>All females reported abuse both as a child &amp; an adult</a:t>
            </a:r>
          </a:p>
          <a:p>
            <a:pPr marL="569913" lvl="2" indent="0">
              <a:buNone/>
            </a:pPr>
            <a:endParaRPr lang="en-US" dirty="0"/>
          </a:p>
        </p:txBody>
      </p:sp>
      <p:graphicFrame>
        <p:nvGraphicFramePr>
          <p:cNvPr id="7" name="Table 7">
            <a:extLst>
              <a:ext uri="{FF2B5EF4-FFF2-40B4-BE49-F238E27FC236}">
                <a16:creationId xmlns:a16="http://schemas.microsoft.com/office/drawing/2014/main" id="{DE0407A4-41B8-4AC8-A1D0-4B4E5979EC57}"/>
              </a:ext>
            </a:extLst>
          </p:cNvPr>
          <p:cNvGraphicFramePr>
            <a:graphicFrameLocks noGrp="1"/>
          </p:cNvGraphicFramePr>
          <p:nvPr>
            <p:ph sz="half" idx="2"/>
          </p:nvPr>
        </p:nvGraphicFramePr>
        <p:xfrm>
          <a:off x="5713412" y="1054793"/>
          <a:ext cx="5410202" cy="4993637"/>
        </p:xfrm>
        <a:graphic>
          <a:graphicData uri="http://schemas.openxmlformats.org/drawingml/2006/table">
            <a:tbl>
              <a:tblPr firstRow="1" bandRow="1">
                <a:tableStyleId>{F5AB1C69-6EDB-4FF4-983F-18BD219EF322}</a:tableStyleId>
              </a:tblPr>
              <a:tblGrid>
                <a:gridCol w="2705101">
                  <a:extLst>
                    <a:ext uri="{9D8B030D-6E8A-4147-A177-3AD203B41FA5}">
                      <a16:colId xmlns:a16="http://schemas.microsoft.com/office/drawing/2014/main" val="120264058"/>
                    </a:ext>
                  </a:extLst>
                </a:gridCol>
                <a:gridCol w="2705101">
                  <a:extLst>
                    <a:ext uri="{9D8B030D-6E8A-4147-A177-3AD203B41FA5}">
                      <a16:colId xmlns:a16="http://schemas.microsoft.com/office/drawing/2014/main" val="3478927547"/>
                    </a:ext>
                  </a:extLst>
                </a:gridCol>
              </a:tblGrid>
              <a:tr h="453967">
                <a:tc>
                  <a:txBody>
                    <a:bodyPr/>
                    <a:lstStyle/>
                    <a:p>
                      <a:r>
                        <a:rPr lang="en-US" dirty="0"/>
                        <a:t>ACE Categories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6211916"/>
                  </a:ext>
                </a:extLst>
              </a:tr>
              <a:tr h="453967">
                <a:tc>
                  <a:txBody>
                    <a:bodyPr/>
                    <a:lstStyle/>
                    <a:p>
                      <a:r>
                        <a:rPr lang="en-US" dirty="0"/>
                        <a:t>Psychological abuse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70.7%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7844909"/>
                  </a:ext>
                </a:extLst>
              </a:tr>
              <a:tr h="453967">
                <a:tc>
                  <a:txBody>
                    <a:bodyPr/>
                    <a:lstStyle/>
                    <a:p>
                      <a:r>
                        <a:rPr lang="en-US" dirty="0"/>
                        <a:t>Physical abuse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51.2%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703035"/>
                  </a:ext>
                </a:extLst>
              </a:tr>
              <a:tr h="453967">
                <a:tc>
                  <a:txBody>
                    <a:bodyPr/>
                    <a:lstStyle/>
                    <a:p>
                      <a:r>
                        <a:rPr lang="en-US" dirty="0"/>
                        <a:t>Sexual abuse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53.7%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2143465"/>
                  </a:ext>
                </a:extLst>
              </a:tr>
              <a:tr h="453967">
                <a:tc>
                  <a:txBody>
                    <a:bodyPr/>
                    <a:lstStyle/>
                    <a:p>
                      <a:r>
                        <a:rPr lang="en-US" dirty="0"/>
                        <a:t>Emotional neglect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63.4%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6119640"/>
                  </a:ext>
                </a:extLst>
              </a:tr>
              <a:tr h="453967">
                <a:tc>
                  <a:txBody>
                    <a:bodyPr/>
                    <a:lstStyle/>
                    <a:p>
                      <a:r>
                        <a:rPr lang="en-US" dirty="0"/>
                        <a:t>Physical neglect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31.7%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907637"/>
                  </a:ext>
                </a:extLst>
              </a:tr>
              <a:tr h="453967">
                <a:tc>
                  <a:txBody>
                    <a:bodyPr/>
                    <a:lstStyle/>
                    <a:p>
                      <a:r>
                        <a:rPr lang="en-US" dirty="0"/>
                        <a:t>Divorce/Death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73.2%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3315893"/>
                  </a:ext>
                </a:extLst>
              </a:tr>
              <a:tr h="453967">
                <a:tc>
                  <a:txBody>
                    <a:bodyPr/>
                    <a:lstStyle/>
                    <a:p>
                      <a:r>
                        <a:rPr lang="en-US" dirty="0"/>
                        <a:t>Witness to abuse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48.8%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9361526"/>
                  </a:ext>
                </a:extLst>
              </a:tr>
              <a:tr h="453967">
                <a:tc>
                  <a:txBody>
                    <a:bodyPr/>
                    <a:lstStyle/>
                    <a:p>
                      <a:r>
                        <a:rPr lang="en-US" dirty="0"/>
                        <a:t>Family mem with SUD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80.5%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0412246"/>
                  </a:ext>
                </a:extLst>
              </a:tr>
              <a:tr h="453967">
                <a:tc>
                  <a:txBody>
                    <a:bodyPr/>
                    <a:lstStyle/>
                    <a:p>
                      <a:r>
                        <a:rPr lang="en-US" dirty="0"/>
                        <a:t>Family mem with MH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53.7%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4957421"/>
                  </a:ext>
                </a:extLst>
              </a:tr>
              <a:tr h="453967">
                <a:tc>
                  <a:txBody>
                    <a:bodyPr/>
                    <a:lstStyle/>
                    <a:p>
                      <a:r>
                        <a:rPr lang="en-US" dirty="0"/>
                        <a:t>Family mem incarcerated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34.1%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714754"/>
                  </a:ext>
                </a:extLst>
              </a:tr>
            </a:tbl>
          </a:graphicData>
        </a:graphic>
      </p:graphicFrame>
    </p:spTree>
    <p:extLst>
      <p:ext uri="{BB962C8B-B14F-4D97-AF65-F5344CB8AC3E}">
        <p14:creationId xmlns:p14="http://schemas.microsoft.com/office/powerpoint/2010/main" val="260579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F018142-7E0C-4EA1-A4FB-36A9BA865BF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595703" y="350347"/>
            <a:ext cx="8213709" cy="6096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 Placeholder 2">
            <a:extLst>
              <a:ext uri="{FF2B5EF4-FFF2-40B4-BE49-F238E27FC236}">
                <a16:creationId xmlns:a16="http://schemas.microsoft.com/office/drawing/2014/main" id="{AA225E48-6DBC-8E5F-D326-FE5129C3BC06}"/>
              </a:ext>
            </a:extLst>
          </p:cNvPr>
          <p:cNvSpPr>
            <a:spLocks noGrp="1"/>
          </p:cNvSpPr>
          <p:nvPr>
            <p:ph type="body" sz="half" idx="2"/>
          </p:nvPr>
        </p:nvSpPr>
        <p:spPr>
          <a:xfrm>
            <a:off x="95642" y="370729"/>
            <a:ext cx="3276599" cy="6659052"/>
          </a:xfrm>
        </p:spPr>
        <p:txBody>
          <a:bodyPr>
            <a:normAutofit/>
          </a:bodyPr>
          <a:lstStyle/>
          <a:p>
            <a:endParaRPr lang="en-US" sz="2799" dirty="0"/>
          </a:p>
          <a:p>
            <a:pPr marL="285664" indent="-285664">
              <a:buFont typeface="Arial" panose="020B0604020202020204" pitchFamily="34" charset="0"/>
              <a:buChar char="•"/>
            </a:pPr>
            <a:r>
              <a:rPr lang="en-US" sz="3600" dirty="0"/>
              <a:t>The </a:t>
            </a:r>
            <a:r>
              <a:rPr lang="en-US" sz="3600" b="1" dirty="0"/>
              <a:t>majority</a:t>
            </a:r>
            <a:r>
              <a:rPr lang="en-US" sz="3600" dirty="0"/>
              <a:t> of people surveyed reported  </a:t>
            </a:r>
            <a:r>
              <a:rPr lang="en-US" sz="3600" b="1" dirty="0"/>
              <a:t>seven (7) </a:t>
            </a:r>
            <a:r>
              <a:rPr lang="en-US" sz="3600" dirty="0"/>
              <a:t>traumatic experiences during their childhoods</a:t>
            </a:r>
          </a:p>
        </p:txBody>
      </p:sp>
    </p:spTree>
    <p:extLst>
      <p:ext uri="{BB962C8B-B14F-4D97-AF65-F5344CB8AC3E}">
        <p14:creationId xmlns:p14="http://schemas.microsoft.com/office/powerpoint/2010/main" val="160988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879A06A-AF08-481C-8323-FFDB4F1F8987}"/>
              </a:ext>
            </a:extLst>
          </p:cNvPr>
          <p:cNvSpPr>
            <a:spLocks noGrp="1"/>
          </p:cNvSpPr>
          <p:nvPr>
            <p:ph type="title"/>
          </p:nvPr>
        </p:nvSpPr>
        <p:spPr>
          <a:xfrm>
            <a:off x="150813" y="304800"/>
            <a:ext cx="3962400" cy="1600200"/>
          </a:xfrm>
        </p:spPr>
        <p:txBody>
          <a:bodyPr>
            <a:normAutofit/>
          </a:bodyPr>
          <a:lstStyle/>
          <a:p>
            <a:r>
              <a:rPr lang="en-US" sz="5400" dirty="0"/>
              <a:t>Qualitative themes</a:t>
            </a:r>
          </a:p>
        </p:txBody>
      </p:sp>
      <p:sp>
        <p:nvSpPr>
          <p:cNvPr id="12" name="Text Placeholder 2">
            <a:extLst>
              <a:ext uri="{FF2B5EF4-FFF2-40B4-BE49-F238E27FC236}">
                <a16:creationId xmlns:a16="http://schemas.microsoft.com/office/drawing/2014/main" id="{081541AD-91F7-44C4-AC91-E3377821F983}"/>
              </a:ext>
            </a:extLst>
          </p:cNvPr>
          <p:cNvSpPr>
            <a:spLocks noGrp="1"/>
          </p:cNvSpPr>
          <p:nvPr>
            <p:ph type="body" sz="half" idx="2"/>
          </p:nvPr>
        </p:nvSpPr>
        <p:spPr>
          <a:xfrm>
            <a:off x="133845" y="2743200"/>
            <a:ext cx="3276599" cy="2438400"/>
          </a:xfrm>
        </p:spPr>
        <p:txBody>
          <a:bodyPr>
            <a:normAutofit/>
          </a:bodyPr>
          <a:lstStyle/>
          <a:p>
            <a:r>
              <a:rPr lang="en-US" sz="3600" b="1" dirty="0">
                <a:solidFill>
                  <a:schemeClr val="bg1"/>
                </a:solidFill>
              </a:rPr>
              <a:t>Judgment from staff—it’s real!</a:t>
            </a:r>
          </a:p>
          <a:p>
            <a:endParaRPr lang="en-US" sz="2200" dirty="0">
              <a:solidFill>
                <a:schemeClr val="bg1"/>
              </a:solidFill>
            </a:endParaRPr>
          </a:p>
          <a:p>
            <a:r>
              <a:rPr lang="en-US" sz="2200" dirty="0">
                <a:solidFill>
                  <a:schemeClr val="bg1"/>
                </a:solidFill>
              </a:rPr>
              <a:t>All quotes from study participants</a:t>
            </a:r>
          </a:p>
        </p:txBody>
      </p:sp>
      <p:sp>
        <p:nvSpPr>
          <p:cNvPr id="3" name="Content Placeholder 2">
            <a:extLst>
              <a:ext uri="{FF2B5EF4-FFF2-40B4-BE49-F238E27FC236}">
                <a16:creationId xmlns:a16="http://schemas.microsoft.com/office/drawing/2014/main" id="{D7DAC202-25AF-4336-8CE6-627E4FCED3AE}"/>
              </a:ext>
            </a:extLst>
          </p:cNvPr>
          <p:cNvSpPr>
            <a:spLocks noGrp="1"/>
          </p:cNvSpPr>
          <p:nvPr>
            <p:ph idx="1"/>
          </p:nvPr>
        </p:nvSpPr>
        <p:spPr>
          <a:xfrm>
            <a:off x="4511180" y="457200"/>
            <a:ext cx="7543800" cy="6172200"/>
          </a:xfrm>
        </p:spPr>
        <p:txBody>
          <a:bodyPr>
            <a:normAutofit/>
          </a:bodyPr>
          <a:lstStyle/>
          <a:p>
            <a:pPr indent="0">
              <a:buNone/>
            </a:pPr>
            <a:endParaRPr lang="en-US" sz="2600" dirty="0">
              <a:effectLst/>
            </a:endParaRPr>
          </a:p>
          <a:p>
            <a:pPr marL="0" marR="0" indent="0">
              <a:spcBef>
                <a:spcPts val="0"/>
              </a:spcBef>
              <a:spcAft>
                <a:spcPts val="800"/>
              </a:spcAft>
            </a:pPr>
            <a:r>
              <a:rPr lang="en-US" sz="2600" dirty="0">
                <a:effectLst/>
              </a:rPr>
              <a:t>Judgement from staff—professional people.  Way people come off, like you’re trash or something…and I am talking about professional people—trained, went to school and stuff.  They should know better. </a:t>
            </a:r>
          </a:p>
          <a:p>
            <a:pPr marL="0" marR="0" indent="0">
              <a:spcBef>
                <a:spcPts val="0"/>
              </a:spcBef>
              <a:spcAft>
                <a:spcPts val="800"/>
              </a:spcAft>
            </a:pPr>
            <a:r>
              <a:rPr lang="en-US" sz="2600" dirty="0">
                <a:solidFill>
                  <a:srgbClr val="FF0000"/>
                </a:solidFill>
                <a:effectLst/>
              </a:rPr>
              <a:t>People judging from the moment you walk in…yeah, I looked like hell when I came in this place and maybe I had a shit attitude, but that is why I’m here…I need help, not your fucking judgement. </a:t>
            </a:r>
          </a:p>
          <a:p>
            <a:pPr marL="0" marR="0" indent="0">
              <a:spcBef>
                <a:spcPts val="0"/>
              </a:spcBef>
              <a:spcAft>
                <a:spcPts val="800"/>
              </a:spcAft>
            </a:pPr>
            <a:r>
              <a:rPr lang="en-US" sz="2600" dirty="0">
                <a:solidFill>
                  <a:srgbClr val="0070C0"/>
                </a:solidFill>
                <a:effectLst/>
              </a:rPr>
              <a:t>People who have never been through it judging me—you don’t know what you don’t know. </a:t>
            </a:r>
          </a:p>
          <a:p>
            <a:pPr marL="0" indent="0">
              <a:spcBef>
                <a:spcPts val="0"/>
              </a:spcBef>
              <a:spcAft>
                <a:spcPts val="800"/>
              </a:spcAft>
            </a:pPr>
            <a:r>
              <a:rPr lang="en-US" sz="2600" dirty="0">
                <a:solidFill>
                  <a:srgbClr val="00B050"/>
                </a:solidFill>
                <a:effectLst/>
              </a:rPr>
              <a:t>Being judged—like I’m some kind of low life because bad things happened to me.  Yeah—sometimes it was because of my drug use, but most of it was when I was a kid and I didn’t have any control over it…so I really don’t appreciate people who don’t understands that. </a:t>
            </a:r>
            <a:endParaRPr lang="en-US" sz="2600" dirty="0">
              <a:solidFill>
                <a:srgbClr val="00B050"/>
              </a:solidFill>
            </a:endParaRPr>
          </a:p>
        </p:txBody>
      </p:sp>
    </p:spTree>
    <p:extLst>
      <p:ext uri="{BB962C8B-B14F-4D97-AF65-F5344CB8AC3E}">
        <p14:creationId xmlns:p14="http://schemas.microsoft.com/office/powerpoint/2010/main" val="110522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145A1-4C83-42B8-B7B0-D7FC4072920D}"/>
              </a:ext>
            </a:extLst>
          </p:cNvPr>
          <p:cNvSpPr>
            <a:spLocks noGrp="1"/>
          </p:cNvSpPr>
          <p:nvPr>
            <p:ph type="title"/>
          </p:nvPr>
        </p:nvSpPr>
        <p:spPr>
          <a:xfrm>
            <a:off x="455611" y="304800"/>
            <a:ext cx="10668001" cy="838200"/>
          </a:xfrm>
        </p:spPr>
        <p:txBody>
          <a:bodyPr>
            <a:noAutofit/>
          </a:bodyPr>
          <a:lstStyle/>
          <a:p>
            <a:r>
              <a:rPr lang="en-US" sz="4000" dirty="0">
                <a:solidFill>
                  <a:schemeClr val="tx1"/>
                </a:solidFill>
              </a:rPr>
              <a:t>Here is the GOOD news </a:t>
            </a:r>
            <a:r>
              <a:rPr lang="en-US" sz="2400" dirty="0">
                <a:solidFill>
                  <a:schemeClr val="tx1"/>
                </a:solidFill>
              </a:rPr>
              <a:t>(also participant quotes):</a:t>
            </a:r>
          </a:p>
        </p:txBody>
      </p:sp>
      <p:sp>
        <p:nvSpPr>
          <p:cNvPr id="3" name="Content Placeholder 2">
            <a:extLst>
              <a:ext uri="{FF2B5EF4-FFF2-40B4-BE49-F238E27FC236}">
                <a16:creationId xmlns:a16="http://schemas.microsoft.com/office/drawing/2014/main" id="{848ED6B3-985B-4893-9212-B1DBC49CAECE}"/>
              </a:ext>
            </a:extLst>
          </p:cNvPr>
          <p:cNvSpPr>
            <a:spLocks noGrp="1"/>
          </p:cNvSpPr>
          <p:nvPr>
            <p:ph sz="half" idx="1"/>
          </p:nvPr>
        </p:nvSpPr>
        <p:spPr>
          <a:xfrm>
            <a:off x="230058" y="1371600"/>
            <a:ext cx="6131055" cy="5257800"/>
          </a:xfrm>
        </p:spPr>
        <p:txBody>
          <a:bodyPr>
            <a:normAutofit/>
          </a:bodyPr>
          <a:lstStyle/>
          <a:p>
            <a:pPr marL="0" marR="0" indent="0">
              <a:lnSpc>
                <a:spcPct val="107000"/>
              </a:lnSpc>
              <a:spcBef>
                <a:spcPts val="0"/>
              </a:spcBef>
              <a:spcAft>
                <a:spcPts val="80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Staff who really care—you can tell because they do anything they can for you and they don’t judge you.  </a:t>
            </a:r>
          </a:p>
          <a:p>
            <a:pPr marL="0" indent="0">
              <a:lnSpc>
                <a:spcPct val="107000"/>
              </a:lnSpc>
              <a:spcBef>
                <a:spcPts val="0"/>
              </a:spcBef>
              <a:spcAft>
                <a:spcPts val="800"/>
              </a:spcAft>
            </a:pPr>
            <a:r>
              <a:rPr lang="en-US" sz="2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Caring counselors and treatment techs.  They will talk you out of leaving treatment.  They work their butts off and they are funny.  The go above and beyond because they care for us.</a:t>
            </a:r>
          </a:p>
          <a:p>
            <a:pPr marL="0" indent="0">
              <a:lnSpc>
                <a:spcPct val="107000"/>
              </a:lnSpc>
              <a:spcBef>
                <a:spcPts val="0"/>
              </a:spcBef>
              <a:spcAft>
                <a:spcPts val="800"/>
              </a:spcAft>
            </a:pPr>
            <a:r>
              <a:rPr lang="en-US" sz="2400" dirty="0">
                <a:solidFill>
                  <a:srgbClr val="0070C0"/>
                </a:solidFill>
                <a:latin typeface="Arial" panose="020B0604020202020204" pitchFamily="34" charset="0"/>
                <a:cs typeface="Times New Roman" panose="02020603050405020304" pitchFamily="18" charset="0"/>
              </a:rPr>
              <a:t>Peer support staff that been there and done that…they get it. They give me hope.  I used to party with some of them.  Seeing them tells me I can do it too.</a:t>
            </a:r>
            <a:endParaRPr lang="en-US" sz="2400" dirty="0">
              <a:solidFill>
                <a:srgbClr val="0070C0"/>
              </a:solidFill>
            </a:endParaRPr>
          </a:p>
        </p:txBody>
      </p:sp>
      <p:sp>
        <p:nvSpPr>
          <p:cNvPr id="4" name="Content Placeholder 3">
            <a:extLst>
              <a:ext uri="{FF2B5EF4-FFF2-40B4-BE49-F238E27FC236}">
                <a16:creationId xmlns:a16="http://schemas.microsoft.com/office/drawing/2014/main" id="{03EC0D44-039E-45F7-A25F-C6295385A09A}"/>
              </a:ext>
            </a:extLst>
          </p:cNvPr>
          <p:cNvSpPr>
            <a:spLocks noGrp="1"/>
          </p:cNvSpPr>
          <p:nvPr>
            <p:ph sz="half" idx="2"/>
          </p:nvPr>
        </p:nvSpPr>
        <p:spPr>
          <a:xfrm>
            <a:off x="7313612" y="1828800"/>
            <a:ext cx="3810001" cy="4191000"/>
          </a:xfrm>
        </p:spPr>
        <p:txBody>
          <a:bodyPr>
            <a:normAutofit/>
          </a:bodyPr>
          <a:lstStyle/>
          <a:p>
            <a:endParaRPr lang="en-US" dirty="0"/>
          </a:p>
        </p:txBody>
      </p:sp>
      <p:pic>
        <p:nvPicPr>
          <p:cNvPr id="3076" name="Picture 4" descr="Wiki editing and revisioning now available in new Reddit!: modnews">
            <a:extLst>
              <a:ext uri="{FF2B5EF4-FFF2-40B4-BE49-F238E27FC236}">
                <a16:creationId xmlns:a16="http://schemas.microsoft.com/office/drawing/2014/main" id="{1E729973-2949-4D8D-84C0-1EF1D5D2969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27811" y="1676400"/>
            <a:ext cx="5399269" cy="3876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39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9137B7-3B08-065C-8079-42AA03370EFB}"/>
              </a:ext>
            </a:extLst>
          </p:cNvPr>
          <p:cNvSpPr>
            <a:spLocks noGrp="1"/>
          </p:cNvSpPr>
          <p:nvPr>
            <p:ph type="title"/>
          </p:nvPr>
        </p:nvSpPr>
        <p:spPr>
          <a:xfrm>
            <a:off x="1096994" y="286605"/>
            <a:ext cx="10055781" cy="822990"/>
          </a:xfrm>
        </p:spPr>
        <p:txBody>
          <a:bodyPr/>
          <a:lstStyle/>
          <a:p>
            <a:r>
              <a:rPr lang="en-US" dirty="0">
                <a:solidFill>
                  <a:schemeClr val="tx1"/>
                </a:solidFill>
              </a:rPr>
              <a:t>Why Does this Happen</a:t>
            </a:r>
          </a:p>
        </p:txBody>
      </p:sp>
      <p:sp>
        <p:nvSpPr>
          <p:cNvPr id="6" name="Content Placeholder 5">
            <a:extLst>
              <a:ext uri="{FF2B5EF4-FFF2-40B4-BE49-F238E27FC236}">
                <a16:creationId xmlns:a16="http://schemas.microsoft.com/office/drawing/2014/main" id="{A0FD2363-E287-65B5-9C38-0EACC114D76A}"/>
              </a:ext>
            </a:extLst>
          </p:cNvPr>
          <p:cNvSpPr>
            <a:spLocks noGrp="1"/>
          </p:cNvSpPr>
          <p:nvPr>
            <p:ph idx="1"/>
          </p:nvPr>
        </p:nvSpPr>
        <p:spPr/>
        <p:txBody>
          <a:bodyPr/>
          <a:lstStyle/>
          <a:p>
            <a:endParaRPr lang="en-US"/>
          </a:p>
        </p:txBody>
      </p:sp>
      <p:pic>
        <p:nvPicPr>
          <p:cNvPr id="3076" name="Picture 4" descr="How GIFs | GIFDB.com">
            <a:extLst>
              <a:ext uri="{FF2B5EF4-FFF2-40B4-BE49-F238E27FC236}">
                <a16:creationId xmlns:a16="http://schemas.microsoft.com/office/drawing/2014/main" id="{DC633503-DD5B-EBF7-BCED-33F1C3A77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2" y="1524000"/>
            <a:ext cx="7315199" cy="44823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49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F15B2-4044-45D7-A5FB-F143FCB57D73}"/>
              </a:ext>
            </a:extLst>
          </p:cNvPr>
          <p:cNvSpPr>
            <a:spLocks noGrp="1"/>
          </p:cNvSpPr>
          <p:nvPr>
            <p:ph type="title"/>
          </p:nvPr>
        </p:nvSpPr>
        <p:spPr>
          <a:xfrm>
            <a:off x="912812" y="533400"/>
            <a:ext cx="10210802" cy="685800"/>
          </a:xfrm>
        </p:spPr>
        <p:txBody>
          <a:bodyPr>
            <a:noAutofit/>
          </a:bodyPr>
          <a:lstStyle/>
          <a:p>
            <a:r>
              <a:rPr lang="en-US" sz="4800" dirty="0"/>
              <a:t>Workshop Goals</a:t>
            </a:r>
          </a:p>
        </p:txBody>
      </p:sp>
      <p:sp>
        <p:nvSpPr>
          <p:cNvPr id="3" name="Content Placeholder 2">
            <a:extLst>
              <a:ext uri="{FF2B5EF4-FFF2-40B4-BE49-F238E27FC236}">
                <a16:creationId xmlns:a16="http://schemas.microsoft.com/office/drawing/2014/main" id="{C84E8EA2-EB9A-4372-AADA-F09190062D05}"/>
              </a:ext>
            </a:extLst>
          </p:cNvPr>
          <p:cNvSpPr>
            <a:spLocks noGrp="1"/>
          </p:cNvSpPr>
          <p:nvPr>
            <p:ph sz="half" idx="1"/>
          </p:nvPr>
        </p:nvSpPr>
        <p:spPr>
          <a:xfrm>
            <a:off x="206770" y="1828800"/>
            <a:ext cx="6192442" cy="4364372"/>
          </a:xfrm>
        </p:spPr>
        <p:txBody>
          <a:bodyPr>
            <a:noAutofit/>
          </a:bodyPr>
          <a:lstStyle/>
          <a:p>
            <a:r>
              <a:rPr lang="en-US" sz="2350" dirty="0">
                <a:solidFill>
                  <a:schemeClr val="tx1"/>
                </a:solidFill>
              </a:rPr>
              <a:t>1. E</a:t>
            </a:r>
            <a:r>
              <a:rPr lang="en-US" sz="2350" b="0" i="0" dirty="0">
                <a:solidFill>
                  <a:schemeClr val="tx1"/>
                </a:solidFill>
                <a:effectLst/>
                <a:latin typeface="Arial" panose="020B0604020202020204" pitchFamily="34" charset="0"/>
              </a:rPr>
              <a:t>valuate research that indicates clients often feel negatively judged by treatment staff, which serves as a deterrent to recovery efforts.  </a:t>
            </a:r>
            <a:endParaRPr lang="en-US" sz="2350" dirty="0">
              <a:solidFill>
                <a:schemeClr val="tx1"/>
              </a:solidFill>
              <a:effectLst/>
              <a:latin typeface="Arial" panose="020B0604020202020204" pitchFamily="34" charset="0"/>
              <a:ea typeface="Calibri" panose="020F0502020204030204" pitchFamily="34" charset="0"/>
            </a:endParaRPr>
          </a:p>
          <a:p>
            <a:r>
              <a:rPr lang="en-US" sz="2350" dirty="0">
                <a:solidFill>
                  <a:schemeClr val="tx1"/>
                </a:solidFill>
                <a:latin typeface="Arial" panose="020B0604020202020204" pitchFamily="34" charset="0"/>
              </a:rPr>
              <a:t>2. E</a:t>
            </a:r>
            <a:r>
              <a:rPr lang="en-US" sz="2350" b="0" i="0" dirty="0">
                <a:solidFill>
                  <a:schemeClr val="tx1"/>
                </a:solidFill>
                <a:effectLst/>
                <a:latin typeface="Arial" panose="020B0604020202020204" pitchFamily="34" charset="0"/>
              </a:rPr>
              <a:t>xamine the unique reasons treatment staff may engage in non-productive judgmental behaviors, specifically unchecked implicit and explicit bias.  </a:t>
            </a:r>
            <a:endParaRPr lang="en-US" sz="2350" dirty="0">
              <a:solidFill>
                <a:schemeClr val="tx1"/>
              </a:solidFill>
              <a:latin typeface="Arial" panose="020B0604020202020204" pitchFamily="34" charset="0"/>
            </a:endParaRPr>
          </a:p>
          <a:p>
            <a:r>
              <a:rPr lang="en-US" sz="2350" dirty="0">
                <a:solidFill>
                  <a:schemeClr val="tx1"/>
                </a:solidFill>
                <a:effectLst/>
                <a:latin typeface="Arial" panose="020B0604020202020204" pitchFamily="34" charset="0"/>
                <a:ea typeface="Calibri" panose="020F0502020204030204" pitchFamily="34" charset="0"/>
              </a:rPr>
              <a:t>3. A</a:t>
            </a:r>
            <a:r>
              <a:rPr lang="en-US" sz="2350" b="0" i="0" dirty="0">
                <a:solidFill>
                  <a:schemeClr val="tx1"/>
                </a:solidFill>
                <a:effectLst/>
                <a:latin typeface="Arial" panose="020B0604020202020204" pitchFamily="34" charset="0"/>
              </a:rPr>
              <a:t>ssess implications of research findings to staff and agencies, the need for a non-judgmental approach to client care, and ideas for interventions beyond in-service trainings</a:t>
            </a:r>
            <a:endParaRPr lang="en-US" sz="2350" dirty="0">
              <a:solidFill>
                <a:schemeClr val="tx1"/>
              </a:solidFill>
            </a:endParaRPr>
          </a:p>
        </p:txBody>
      </p:sp>
      <p:sp>
        <p:nvSpPr>
          <p:cNvPr id="4" name="Content Placeholder 3">
            <a:extLst>
              <a:ext uri="{FF2B5EF4-FFF2-40B4-BE49-F238E27FC236}">
                <a16:creationId xmlns:a16="http://schemas.microsoft.com/office/drawing/2014/main" id="{7A259725-4CD9-4C56-8697-780E07C901F7}"/>
              </a:ext>
            </a:extLst>
          </p:cNvPr>
          <p:cNvSpPr>
            <a:spLocks noGrp="1"/>
          </p:cNvSpPr>
          <p:nvPr>
            <p:ph sz="half" idx="2"/>
          </p:nvPr>
        </p:nvSpPr>
        <p:spPr>
          <a:xfrm>
            <a:off x="8380412" y="1828800"/>
            <a:ext cx="2743201" cy="4191000"/>
          </a:xfrm>
        </p:spPr>
        <p:txBody>
          <a:bodyPr>
            <a:normAutofit/>
          </a:bodyPr>
          <a:lstStyle/>
          <a:p>
            <a:endParaRPr lang="en-US" dirty="0"/>
          </a:p>
        </p:txBody>
      </p:sp>
      <p:pic>
        <p:nvPicPr>
          <p:cNvPr id="2054" name="Picture 6" descr="Sport Goal GIF by St. Louis Blues - Find &amp; Share on GIPHY">
            <a:extLst>
              <a:ext uri="{FF2B5EF4-FFF2-40B4-BE49-F238E27FC236}">
                <a16:creationId xmlns:a16="http://schemas.microsoft.com/office/drawing/2014/main" id="{1516E6FE-4B96-4F8A-AD0E-2F44828CB3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1317" y="2286000"/>
            <a:ext cx="5144295" cy="3312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93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8A28D-FDEB-4DEF-B500-0750E73E2A20}"/>
              </a:ext>
            </a:extLst>
          </p:cNvPr>
          <p:cNvSpPr>
            <a:spLocks noGrp="1"/>
          </p:cNvSpPr>
          <p:nvPr>
            <p:ph type="title"/>
          </p:nvPr>
        </p:nvSpPr>
        <p:spPr>
          <a:xfrm>
            <a:off x="1522414" y="228600"/>
            <a:ext cx="7238998" cy="914400"/>
          </a:xfrm>
        </p:spPr>
        <p:txBody>
          <a:bodyPr>
            <a:normAutofit/>
          </a:bodyPr>
          <a:lstStyle/>
          <a:p>
            <a:r>
              <a:rPr lang="en-US" sz="4800" dirty="0">
                <a:solidFill>
                  <a:schemeClr val="tx1"/>
                </a:solidFill>
              </a:rPr>
              <a:t>What about the STAFF?????</a:t>
            </a:r>
          </a:p>
        </p:txBody>
      </p:sp>
      <p:sp>
        <p:nvSpPr>
          <p:cNvPr id="3" name="Content Placeholder 2">
            <a:extLst>
              <a:ext uri="{FF2B5EF4-FFF2-40B4-BE49-F238E27FC236}">
                <a16:creationId xmlns:a16="http://schemas.microsoft.com/office/drawing/2014/main" id="{00CC6A4F-B193-495C-B301-0CB44AB93F0B}"/>
              </a:ext>
            </a:extLst>
          </p:cNvPr>
          <p:cNvSpPr>
            <a:spLocks noGrp="1"/>
          </p:cNvSpPr>
          <p:nvPr>
            <p:ph sz="half" idx="1"/>
          </p:nvPr>
        </p:nvSpPr>
        <p:spPr>
          <a:xfrm>
            <a:off x="150812" y="1295400"/>
            <a:ext cx="6016754" cy="5181600"/>
          </a:xfrm>
        </p:spPr>
        <p:txBody>
          <a:bodyPr>
            <a:normAutofit/>
          </a:bodyPr>
          <a:lstStyle/>
          <a:p>
            <a:r>
              <a:rPr lang="en-US" sz="2400" dirty="0">
                <a:solidFill>
                  <a:schemeClr val="tx1"/>
                </a:solidFill>
              </a:rPr>
              <a:t>SUDS staff and Para-Professionals:</a:t>
            </a:r>
          </a:p>
          <a:p>
            <a:pPr lvl="1"/>
            <a:r>
              <a:rPr lang="en-US" sz="2400" dirty="0">
                <a:solidFill>
                  <a:schemeClr val="tx1"/>
                </a:solidFill>
              </a:rPr>
              <a:t>Gregarious</a:t>
            </a:r>
          </a:p>
          <a:p>
            <a:pPr lvl="1"/>
            <a:r>
              <a:rPr lang="en-US" sz="2400" dirty="0">
                <a:solidFill>
                  <a:schemeClr val="tx1"/>
                </a:solidFill>
              </a:rPr>
              <a:t>Empathetic</a:t>
            </a:r>
          </a:p>
          <a:p>
            <a:pPr lvl="1"/>
            <a:r>
              <a:rPr lang="en-US" sz="2400" dirty="0">
                <a:solidFill>
                  <a:schemeClr val="tx1"/>
                </a:solidFill>
              </a:rPr>
              <a:t>Nonjudgmental</a:t>
            </a:r>
          </a:p>
          <a:p>
            <a:pPr lvl="1"/>
            <a:r>
              <a:rPr lang="en-US" sz="2400" dirty="0">
                <a:solidFill>
                  <a:schemeClr val="tx1"/>
                </a:solidFill>
              </a:rPr>
              <a:t>Hypersensitive to injustice</a:t>
            </a:r>
          </a:p>
          <a:p>
            <a:pPr lvl="1"/>
            <a:r>
              <a:rPr lang="en-US" sz="2400" dirty="0">
                <a:solidFill>
                  <a:schemeClr val="tx1"/>
                </a:solidFill>
              </a:rPr>
              <a:t>Self-sacrificing</a:t>
            </a:r>
          </a:p>
          <a:p>
            <a:pPr lvl="1"/>
            <a:r>
              <a:rPr lang="en-US" sz="2400" dirty="0">
                <a:solidFill>
                  <a:schemeClr val="tx1"/>
                </a:solidFill>
              </a:rPr>
              <a:t>Hard working</a:t>
            </a:r>
          </a:p>
          <a:p>
            <a:pPr lvl="1"/>
            <a:r>
              <a:rPr lang="en-US" sz="2400" dirty="0">
                <a:solidFill>
                  <a:schemeClr val="tx1"/>
                </a:solidFill>
              </a:rPr>
              <a:t>Come in early &amp; leave late</a:t>
            </a:r>
          </a:p>
          <a:p>
            <a:r>
              <a:rPr lang="en-US" sz="2400" b="1" dirty="0">
                <a:solidFill>
                  <a:schemeClr val="tx1"/>
                </a:solidFill>
              </a:rPr>
              <a:t>The very characteristics that make staff AMAZING at their jobs create the avenue for occupational hazards.  Additionally, we all have some stuff…</a:t>
            </a:r>
          </a:p>
        </p:txBody>
      </p:sp>
      <p:pic>
        <p:nvPicPr>
          <p:cNvPr id="9" name="Picture 2" descr="http://www.elevatorworld.com/blogs/wp-content/uploads/2013/06/we-are-awesome.png">
            <a:extLst>
              <a:ext uri="{FF2B5EF4-FFF2-40B4-BE49-F238E27FC236}">
                <a16:creationId xmlns:a16="http://schemas.microsoft.com/office/drawing/2014/main" id="{9897EC00-0963-4FD9-A8AE-BBF965DEA51D}"/>
              </a:ext>
            </a:extLst>
          </p:cNvPr>
          <p:cNvPicPr>
            <a:picLocks noGrp="1" noChangeAspect="1" noChangeArrowheads="1"/>
          </p:cNvPicPr>
          <p:nvPr>
            <p:ph sz="half" idx="2"/>
          </p:nvPr>
        </p:nvPicPr>
        <p:blipFill>
          <a:blip r:embed="rId2" cstate="print"/>
          <a:srcRect/>
          <a:stretch>
            <a:fillRect/>
          </a:stretch>
        </p:blipFill>
        <p:spPr bwMode="auto">
          <a:xfrm>
            <a:off x="6072042" y="1981200"/>
            <a:ext cx="5334000" cy="27689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9277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37CA8-D27C-4F79-BEAF-BAD996ABC372}"/>
              </a:ext>
            </a:extLst>
          </p:cNvPr>
          <p:cNvSpPr>
            <a:spLocks noGrp="1"/>
          </p:cNvSpPr>
          <p:nvPr>
            <p:ph type="title"/>
          </p:nvPr>
        </p:nvSpPr>
        <p:spPr>
          <a:xfrm>
            <a:off x="528931" y="518669"/>
            <a:ext cx="11087386" cy="1331653"/>
          </a:xfrm>
        </p:spPr>
        <p:txBody>
          <a:bodyPr/>
          <a:lstStyle/>
          <a:p>
            <a:pPr algn="ctr"/>
            <a:r>
              <a:rPr lang="en-US" sz="7198" dirty="0">
                <a:solidFill>
                  <a:schemeClr val="tx1"/>
                </a:solidFill>
              </a:rPr>
              <a:t>Cake or Pie?</a:t>
            </a:r>
          </a:p>
        </p:txBody>
      </p:sp>
      <p:sp>
        <p:nvSpPr>
          <p:cNvPr id="3" name="Content Placeholder 2">
            <a:extLst>
              <a:ext uri="{FF2B5EF4-FFF2-40B4-BE49-F238E27FC236}">
                <a16:creationId xmlns:a16="http://schemas.microsoft.com/office/drawing/2014/main" id="{8858FBF7-8723-45EE-892F-3CA59058EE6A}"/>
              </a:ext>
            </a:extLst>
          </p:cNvPr>
          <p:cNvSpPr>
            <a:spLocks noGrp="1"/>
          </p:cNvSpPr>
          <p:nvPr>
            <p:ph sz="half" idx="1"/>
          </p:nvPr>
        </p:nvSpPr>
        <p:spPr/>
        <p:txBody>
          <a:bodyPr/>
          <a:lstStyle/>
          <a:p>
            <a:endParaRPr lang="en-US" dirty="0"/>
          </a:p>
        </p:txBody>
      </p:sp>
      <p:sp>
        <p:nvSpPr>
          <p:cNvPr id="7" name="Slide Number Placeholder 6">
            <a:extLst>
              <a:ext uri="{FF2B5EF4-FFF2-40B4-BE49-F238E27FC236}">
                <a16:creationId xmlns:a16="http://schemas.microsoft.com/office/drawing/2014/main" id="{59E0FAE1-72D5-4DA8-A79E-478AED51B03A}"/>
              </a:ext>
            </a:extLst>
          </p:cNvPr>
          <p:cNvSpPr>
            <a:spLocks noGrp="1"/>
          </p:cNvSpPr>
          <p:nvPr>
            <p:ph type="sldNum" sz="quarter" idx="12"/>
          </p:nvPr>
        </p:nvSpPr>
        <p:spPr/>
        <p:txBody>
          <a:bodyPr/>
          <a:lstStyle/>
          <a:p>
            <a:fld id="{DBA1B0FB-D917-4C8C-928F-313BD683BF39}" type="slidenum">
              <a:rPr lang="en-US" smtClean="0"/>
              <a:t>31</a:t>
            </a:fld>
            <a:endParaRPr lang="en-US"/>
          </a:p>
        </p:txBody>
      </p:sp>
      <p:pic>
        <p:nvPicPr>
          <p:cNvPr id="6146" name="Picture 2" descr="H-E-B Bakery Sensational White Cake with French Buttercream Icing - Shop  Cakes at H-E-B">
            <a:extLst>
              <a:ext uri="{FF2B5EF4-FFF2-40B4-BE49-F238E27FC236}">
                <a16:creationId xmlns:a16="http://schemas.microsoft.com/office/drawing/2014/main" id="{09879EE4-4AF1-48F1-89B2-FEAA0D86CA7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767" b="5665"/>
          <a:stretch/>
        </p:blipFill>
        <p:spPr bwMode="auto">
          <a:xfrm>
            <a:off x="760412" y="2187505"/>
            <a:ext cx="5020858" cy="36608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Maple-Apple Pie Recipe - BettyCrocker.com">
            <a:extLst>
              <a:ext uri="{FF2B5EF4-FFF2-40B4-BE49-F238E27FC236}">
                <a16:creationId xmlns:a16="http://schemas.microsoft.com/office/drawing/2014/main" id="{CC304D70-6867-4F10-9A0D-BFB72FF9861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55360" y="2362200"/>
            <a:ext cx="5678985" cy="3194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89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DD03-A76E-D61E-11B0-B2CE9E38CDBB}"/>
              </a:ext>
            </a:extLst>
          </p:cNvPr>
          <p:cNvSpPr>
            <a:spLocks noGrp="1"/>
          </p:cNvSpPr>
          <p:nvPr>
            <p:ph type="title"/>
          </p:nvPr>
        </p:nvSpPr>
        <p:spPr>
          <a:xfrm>
            <a:off x="1096994" y="286604"/>
            <a:ext cx="10055781" cy="702301"/>
          </a:xfrm>
        </p:spPr>
        <p:txBody>
          <a:bodyPr>
            <a:normAutofit fontScale="90000"/>
          </a:bodyPr>
          <a:lstStyle/>
          <a:p>
            <a:r>
              <a:rPr lang="en-US" dirty="0"/>
              <a:t>Bais—we all have them</a:t>
            </a:r>
          </a:p>
        </p:txBody>
      </p:sp>
      <p:sp>
        <p:nvSpPr>
          <p:cNvPr id="3" name="Content Placeholder 2">
            <a:extLst>
              <a:ext uri="{FF2B5EF4-FFF2-40B4-BE49-F238E27FC236}">
                <a16:creationId xmlns:a16="http://schemas.microsoft.com/office/drawing/2014/main" id="{C601A475-81C4-FF44-BD80-42FC1998663A}"/>
              </a:ext>
            </a:extLst>
          </p:cNvPr>
          <p:cNvSpPr>
            <a:spLocks noGrp="1"/>
          </p:cNvSpPr>
          <p:nvPr>
            <p:ph sz="half" idx="1"/>
          </p:nvPr>
        </p:nvSpPr>
        <p:spPr>
          <a:xfrm>
            <a:off x="227012" y="1295400"/>
            <a:ext cx="5806454" cy="4800600"/>
          </a:xfrm>
        </p:spPr>
        <p:txBody>
          <a:bodyPr>
            <a:noAutofit/>
          </a:bodyPr>
          <a:lstStyle/>
          <a:p>
            <a:r>
              <a:rPr lang="en-US" sz="2600" b="1" dirty="0">
                <a:solidFill>
                  <a:srgbClr val="FF0000"/>
                </a:solidFill>
              </a:rPr>
              <a:t>Implicit Bias </a:t>
            </a:r>
            <a:r>
              <a:rPr lang="en-US" sz="2600" dirty="0">
                <a:solidFill>
                  <a:schemeClr val="tx1"/>
                </a:solidFill>
              </a:rPr>
              <a:t>(aka unconscious bias):</a:t>
            </a:r>
          </a:p>
          <a:p>
            <a:r>
              <a:rPr lang="en-US" sz="2600" dirty="0">
                <a:solidFill>
                  <a:schemeClr val="tx1"/>
                </a:solidFill>
              </a:rPr>
              <a:t>Unsupported assumptions, stereotypes, and/or judgments about people or groups that are unknowingly assigned based on a variety of factors, shaped by survival instincts that causes humans to associate with people they deem safe because they are perceived as similar </a:t>
            </a:r>
          </a:p>
          <a:p>
            <a:r>
              <a:rPr lang="en-US" sz="2600" b="1" dirty="0">
                <a:solidFill>
                  <a:srgbClr val="FF0000"/>
                </a:solidFill>
              </a:rPr>
              <a:t>Explicit bias </a:t>
            </a:r>
            <a:r>
              <a:rPr lang="en-US" sz="2600" dirty="0">
                <a:solidFill>
                  <a:schemeClr val="tx1"/>
                </a:solidFill>
              </a:rPr>
              <a:t>(aka known bias):</a:t>
            </a:r>
          </a:p>
          <a:p>
            <a:r>
              <a:rPr lang="en-US" sz="2600" dirty="0">
                <a:solidFill>
                  <a:schemeClr val="tx1"/>
                </a:solidFill>
              </a:rPr>
              <a:t>Individuals are aware of their prejudices and attitudes towards certain people </a:t>
            </a:r>
            <a:r>
              <a:rPr lang="en-US" sz="1100" dirty="0">
                <a:solidFill>
                  <a:schemeClr val="tx1"/>
                </a:solidFill>
              </a:rPr>
              <a:t>(</a:t>
            </a:r>
            <a:r>
              <a:rPr lang="en-US" sz="1100" dirty="0" err="1">
                <a:solidFill>
                  <a:schemeClr val="tx1"/>
                </a:solidFill>
              </a:rPr>
              <a:t>Chafota</a:t>
            </a:r>
            <a:r>
              <a:rPr lang="en-US" sz="1100" dirty="0">
                <a:solidFill>
                  <a:schemeClr val="tx1"/>
                </a:solidFill>
              </a:rPr>
              <a:t>, 2020)</a:t>
            </a:r>
          </a:p>
          <a:p>
            <a:r>
              <a:rPr lang="en-US" sz="2600" dirty="0">
                <a:solidFill>
                  <a:schemeClr val="tx1"/>
                </a:solidFill>
              </a:rPr>
              <a:t> </a:t>
            </a:r>
          </a:p>
        </p:txBody>
      </p:sp>
      <p:sp>
        <p:nvSpPr>
          <p:cNvPr id="4" name="Content Placeholder 3">
            <a:extLst>
              <a:ext uri="{FF2B5EF4-FFF2-40B4-BE49-F238E27FC236}">
                <a16:creationId xmlns:a16="http://schemas.microsoft.com/office/drawing/2014/main" id="{69C36788-D53F-6D23-E58B-CBFE9071AE84}"/>
              </a:ext>
            </a:extLst>
          </p:cNvPr>
          <p:cNvSpPr>
            <a:spLocks noGrp="1"/>
          </p:cNvSpPr>
          <p:nvPr>
            <p:ph sz="half" idx="2"/>
          </p:nvPr>
        </p:nvSpPr>
        <p:spPr/>
        <p:txBody>
          <a:bodyPr/>
          <a:lstStyle/>
          <a:p>
            <a:endParaRPr lang="en-US" dirty="0"/>
          </a:p>
        </p:txBody>
      </p:sp>
      <p:pic>
        <p:nvPicPr>
          <p:cNvPr id="4098" name="Picture 2" descr="Implicit Bias: Process &amp; Remedies - Bonora Rountree, Inc.">
            <a:extLst>
              <a:ext uri="{FF2B5EF4-FFF2-40B4-BE49-F238E27FC236}">
                <a16:creationId xmlns:a16="http://schemas.microsoft.com/office/drawing/2014/main" id="{51B9ABB6-736B-A07C-81DA-51BD42A3EB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0528" y="2133600"/>
            <a:ext cx="5803829"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71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223605-FB0F-48F4-24EE-9455E4856A19}"/>
              </a:ext>
            </a:extLst>
          </p:cNvPr>
          <p:cNvSpPr>
            <a:spLocks noGrp="1"/>
          </p:cNvSpPr>
          <p:nvPr>
            <p:ph type="title"/>
          </p:nvPr>
        </p:nvSpPr>
        <p:spPr>
          <a:xfrm>
            <a:off x="1096994" y="286605"/>
            <a:ext cx="10483818" cy="927350"/>
          </a:xfrm>
        </p:spPr>
        <p:txBody>
          <a:bodyPr>
            <a:normAutofit fontScale="90000"/>
          </a:bodyPr>
          <a:lstStyle/>
          <a:p>
            <a:r>
              <a:rPr lang="en-US" dirty="0">
                <a:solidFill>
                  <a:schemeClr val="tx1"/>
                </a:solidFill>
              </a:rPr>
              <a:t>Claim Them, Monitor Self, &amp; Work With Them</a:t>
            </a:r>
          </a:p>
        </p:txBody>
      </p:sp>
      <p:pic>
        <p:nvPicPr>
          <p:cNvPr id="2052" name="Picture 4" descr="Do narcissists discard and ghost you after saying horrible things and  treating you cruelly? Do they really think they can be allowed back into  your life? - Quora">
            <a:extLst>
              <a:ext uri="{FF2B5EF4-FFF2-40B4-BE49-F238E27FC236}">
                <a16:creationId xmlns:a16="http://schemas.microsoft.com/office/drawing/2014/main" id="{44FF7476-8621-E73B-4C1D-D42CFE55D3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4412" y="1828800"/>
            <a:ext cx="7086600" cy="39844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51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69CC-3B22-44C1-8BAA-7FBBF88CCDB9}"/>
              </a:ext>
            </a:extLst>
          </p:cNvPr>
          <p:cNvSpPr>
            <a:spLocks noGrp="1"/>
          </p:cNvSpPr>
          <p:nvPr>
            <p:ph type="title"/>
          </p:nvPr>
        </p:nvSpPr>
        <p:spPr>
          <a:xfrm>
            <a:off x="836611" y="152400"/>
            <a:ext cx="10287002" cy="914400"/>
          </a:xfrm>
        </p:spPr>
        <p:txBody>
          <a:bodyPr>
            <a:normAutofit/>
          </a:bodyPr>
          <a:lstStyle/>
          <a:p>
            <a:r>
              <a:rPr lang="en-US" sz="4400" dirty="0">
                <a:solidFill>
                  <a:schemeClr val="tx1"/>
                </a:solidFill>
              </a:rPr>
              <a:t>Real threats to staff</a:t>
            </a:r>
          </a:p>
        </p:txBody>
      </p:sp>
      <p:sp>
        <p:nvSpPr>
          <p:cNvPr id="3" name="Content Placeholder 2">
            <a:extLst>
              <a:ext uri="{FF2B5EF4-FFF2-40B4-BE49-F238E27FC236}">
                <a16:creationId xmlns:a16="http://schemas.microsoft.com/office/drawing/2014/main" id="{51363C6B-AAFB-4F4F-A15E-73285FEF7B5A}"/>
              </a:ext>
            </a:extLst>
          </p:cNvPr>
          <p:cNvSpPr>
            <a:spLocks noGrp="1"/>
          </p:cNvSpPr>
          <p:nvPr>
            <p:ph sz="half" idx="1"/>
          </p:nvPr>
        </p:nvSpPr>
        <p:spPr>
          <a:xfrm>
            <a:off x="379412" y="1295400"/>
            <a:ext cx="6477000" cy="5105400"/>
          </a:xfrm>
        </p:spPr>
        <p:txBody>
          <a:bodyPr>
            <a:noAutofit/>
          </a:bodyPr>
          <a:lstStyle/>
          <a:p>
            <a:r>
              <a:rPr lang="en-US" sz="2800" b="1" dirty="0">
                <a:solidFill>
                  <a:srgbClr val="FF0000"/>
                </a:solidFill>
              </a:rPr>
              <a:t>Burnout</a:t>
            </a:r>
            <a:r>
              <a:rPr lang="en-US" sz="2800" dirty="0">
                <a:solidFill>
                  <a:schemeClr val="tx2">
                    <a:lumMod val="50000"/>
                  </a:schemeClr>
                </a:solidFill>
              </a:rPr>
              <a:t>: </a:t>
            </a:r>
            <a:r>
              <a:rPr lang="en-US" sz="2800" dirty="0"/>
              <a:t>a process influenced by</a:t>
            </a:r>
          </a:p>
          <a:p>
            <a:pPr lvl="1"/>
            <a:r>
              <a:rPr lang="en-US" sz="2600" dirty="0">
                <a:ln>
                  <a:solidFill>
                    <a:srgbClr val="7030A0"/>
                  </a:solidFill>
                </a:ln>
                <a:solidFill>
                  <a:srgbClr val="7030A0"/>
                </a:solidFill>
              </a:rPr>
              <a:t>lack of administrative support</a:t>
            </a:r>
          </a:p>
          <a:p>
            <a:pPr lvl="1"/>
            <a:r>
              <a:rPr lang="en-US" sz="2600" dirty="0">
                <a:ln>
                  <a:solidFill>
                    <a:srgbClr val="7030A0"/>
                  </a:solidFill>
                </a:ln>
                <a:solidFill>
                  <a:srgbClr val="7030A0"/>
                </a:solidFill>
              </a:rPr>
              <a:t>low financial compensation</a:t>
            </a:r>
          </a:p>
          <a:p>
            <a:pPr lvl="1"/>
            <a:r>
              <a:rPr lang="en-US" sz="2600" dirty="0">
                <a:ln>
                  <a:solidFill>
                    <a:srgbClr val="7030A0"/>
                  </a:solidFill>
                </a:ln>
                <a:solidFill>
                  <a:srgbClr val="7030A0"/>
                </a:solidFill>
              </a:rPr>
              <a:t>high staff turnover</a:t>
            </a:r>
          </a:p>
          <a:p>
            <a:pPr lvl="1"/>
            <a:r>
              <a:rPr lang="en-US" sz="2600" dirty="0">
                <a:ln>
                  <a:solidFill>
                    <a:srgbClr val="7030A0"/>
                  </a:solidFill>
                </a:ln>
                <a:solidFill>
                  <a:srgbClr val="7030A0"/>
                </a:solidFill>
              </a:rPr>
              <a:t>frequent staff shortage</a:t>
            </a:r>
          </a:p>
          <a:p>
            <a:pPr lvl="1"/>
            <a:r>
              <a:rPr lang="en-US" sz="2600" dirty="0">
                <a:ln>
                  <a:solidFill>
                    <a:srgbClr val="7030A0"/>
                  </a:solidFill>
                </a:ln>
                <a:solidFill>
                  <a:srgbClr val="7030A0"/>
                </a:solidFill>
              </a:rPr>
              <a:t>difficult clients</a:t>
            </a:r>
          </a:p>
          <a:p>
            <a:pPr marL="0" indent="0">
              <a:buNone/>
            </a:pPr>
            <a:r>
              <a:rPr lang="en-US" sz="2800" dirty="0">
                <a:solidFill>
                  <a:schemeClr val="tx1"/>
                </a:solidFill>
              </a:rPr>
              <a:t>resulting in emotional exhaustion, the development of a negative outlook on clients and the therapeutic process, reduction of productivity, and a feeling of depersonalization </a:t>
            </a:r>
            <a:r>
              <a:rPr lang="en-US" sz="1400" dirty="0"/>
              <a:t>(</a:t>
            </a:r>
            <a:r>
              <a:rPr lang="en-US" sz="1400" dirty="0" err="1">
                <a:effectLst/>
                <a:ea typeface="Calibri" panose="020F0502020204030204" pitchFamily="34" charset="0"/>
              </a:rPr>
              <a:t>Hricova</a:t>
            </a:r>
            <a:r>
              <a:rPr lang="en-US" sz="1400" dirty="0">
                <a:effectLst/>
                <a:ea typeface="Calibri" panose="020F0502020204030204" pitchFamily="34" charset="0"/>
              </a:rPr>
              <a:t> &amp; </a:t>
            </a:r>
            <a:r>
              <a:rPr lang="en-US" sz="1400" dirty="0" err="1">
                <a:effectLst/>
                <a:ea typeface="Calibri" panose="020F0502020204030204" pitchFamily="34" charset="0"/>
              </a:rPr>
              <a:t>Lovasova</a:t>
            </a:r>
            <a:r>
              <a:rPr lang="en-US" sz="1400" dirty="0">
                <a:effectLst/>
                <a:ea typeface="Calibri" panose="020F0502020204030204" pitchFamily="34" charset="0"/>
              </a:rPr>
              <a:t>, 2018) </a:t>
            </a:r>
            <a:endParaRPr lang="en-US" sz="1400" dirty="0"/>
          </a:p>
        </p:txBody>
      </p:sp>
      <p:sp>
        <p:nvSpPr>
          <p:cNvPr id="4" name="Content Placeholder 3">
            <a:extLst>
              <a:ext uri="{FF2B5EF4-FFF2-40B4-BE49-F238E27FC236}">
                <a16:creationId xmlns:a16="http://schemas.microsoft.com/office/drawing/2014/main" id="{1DEABD60-C8F5-41F0-8267-D2E03B09F501}"/>
              </a:ext>
            </a:extLst>
          </p:cNvPr>
          <p:cNvSpPr>
            <a:spLocks noGrp="1"/>
          </p:cNvSpPr>
          <p:nvPr>
            <p:ph sz="half" idx="2"/>
          </p:nvPr>
        </p:nvSpPr>
        <p:spPr/>
        <p:txBody>
          <a:bodyPr/>
          <a:lstStyle/>
          <a:p>
            <a:endParaRPr lang="en-US"/>
          </a:p>
        </p:txBody>
      </p:sp>
      <p:pic>
        <p:nvPicPr>
          <p:cNvPr id="2050" name="Picture 2" descr="Tired At Work GIFs - Get the best GIF on GIPHY">
            <a:extLst>
              <a:ext uri="{FF2B5EF4-FFF2-40B4-BE49-F238E27FC236}">
                <a16:creationId xmlns:a16="http://schemas.microsoft.com/office/drawing/2014/main" id="{BC3A680B-C2E1-4821-9E36-DBAA3CD50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165" y="714375"/>
            <a:ext cx="5121212" cy="2943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Burnout Is Yet Another Effect of the COVID-19 Pandemic">
            <a:extLst>
              <a:ext uri="{FF2B5EF4-FFF2-40B4-BE49-F238E27FC236}">
                <a16:creationId xmlns:a16="http://schemas.microsoft.com/office/drawing/2014/main" id="{838B4B9E-8ABC-49F6-A22A-36755B0AB9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73" t="7151" r="4762"/>
          <a:stretch/>
        </p:blipFill>
        <p:spPr bwMode="auto">
          <a:xfrm>
            <a:off x="6856412" y="4528299"/>
            <a:ext cx="4648200" cy="2177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66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EE538-C277-4A59-AF4B-5120DEBED3E7}"/>
              </a:ext>
            </a:extLst>
          </p:cNvPr>
          <p:cNvSpPr>
            <a:spLocks noGrp="1"/>
          </p:cNvSpPr>
          <p:nvPr>
            <p:ph type="title"/>
          </p:nvPr>
        </p:nvSpPr>
        <p:spPr>
          <a:xfrm>
            <a:off x="303212" y="342900"/>
            <a:ext cx="10896602" cy="685800"/>
          </a:xfrm>
        </p:spPr>
        <p:txBody>
          <a:bodyPr>
            <a:normAutofit fontScale="90000"/>
          </a:bodyPr>
          <a:lstStyle/>
          <a:p>
            <a:r>
              <a:rPr lang="en-US" dirty="0">
                <a:solidFill>
                  <a:schemeClr val="tx1"/>
                </a:solidFill>
              </a:rPr>
              <a:t>Other Couple of Biggies!</a:t>
            </a:r>
          </a:p>
        </p:txBody>
      </p:sp>
      <p:sp>
        <p:nvSpPr>
          <p:cNvPr id="3" name="Content Placeholder 2">
            <a:extLst>
              <a:ext uri="{FF2B5EF4-FFF2-40B4-BE49-F238E27FC236}">
                <a16:creationId xmlns:a16="http://schemas.microsoft.com/office/drawing/2014/main" id="{4722F18E-2278-4800-B5F1-BD27D7B2F693}"/>
              </a:ext>
            </a:extLst>
          </p:cNvPr>
          <p:cNvSpPr>
            <a:spLocks noGrp="1"/>
          </p:cNvSpPr>
          <p:nvPr>
            <p:ph sz="half" idx="1"/>
          </p:nvPr>
        </p:nvSpPr>
        <p:spPr>
          <a:xfrm>
            <a:off x="227012" y="1143000"/>
            <a:ext cx="6705600" cy="5486400"/>
          </a:xfrm>
        </p:spPr>
        <p:txBody>
          <a:bodyPr>
            <a:normAutofit/>
          </a:bodyPr>
          <a:lstStyle/>
          <a:p>
            <a:r>
              <a:rPr lang="en-US" sz="2100" b="1" dirty="0">
                <a:solidFill>
                  <a:srgbClr val="FF0000"/>
                </a:solidFill>
              </a:rPr>
              <a:t>Secondary Traumatic Stress</a:t>
            </a:r>
            <a:r>
              <a:rPr lang="en-US" sz="2100" dirty="0">
                <a:solidFill>
                  <a:srgbClr val="FF0000"/>
                </a:solidFill>
              </a:rPr>
              <a:t> </a:t>
            </a:r>
            <a:r>
              <a:rPr lang="en-US" sz="2100" dirty="0">
                <a:solidFill>
                  <a:schemeClr val="tx1"/>
                </a:solidFill>
              </a:rPr>
              <a:t>(STS): being overwhelmed by the needs of clients &amp; the lack of resources to adequately address the issue </a:t>
            </a:r>
            <a:r>
              <a:rPr lang="en-US" sz="1400" dirty="0">
                <a:solidFill>
                  <a:schemeClr val="tx1"/>
                </a:solidFill>
              </a:rPr>
              <a:t>(Hricova &amp; Lovasova, 2018)</a:t>
            </a:r>
          </a:p>
          <a:p>
            <a:r>
              <a:rPr lang="en-US" sz="2100" b="1" dirty="0">
                <a:solidFill>
                  <a:srgbClr val="FF0000"/>
                </a:solidFill>
              </a:rPr>
              <a:t>Vicarious trauma </a:t>
            </a:r>
            <a:r>
              <a:rPr lang="en-US" sz="2100" dirty="0">
                <a:solidFill>
                  <a:schemeClr val="tx1"/>
                </a:solidFill>
              </a:rPr>
              <a:t>(VT): negative changes to one’s worldview due to an accumulation of client self-disclosures </a:t>
            </a:r>
            <a:r>
              <a:rPr lang="en-US" sz="1400" dirty="0">
                <a:solidFill>
                  <a:schemeClr val="tx1"/>
                </a:solidFill>
              </a:rPr>
              <a:t>(Quitangon, 2019)</a:t>
            </a:r>
            <a:r>
              <a:rPr lang="en-US" sz="2400" dirty="0">
                <a:solidFill>
                  <a:schemeClr val="tx1"/>
                </a:solidFill>
              </a:rPr>
              <a:t>…</a:t>
            </a:r>
            <a:r>
              <a:rPr lang="en-US" sz="2100" dirty="0">
                <a:solidFill>
                  <a:schemeClr val="tx1"/>
                </a:solidFill>
              </a:rPr>
              <a:t>both can result in:</a:t>
            </a:r>
          </a:p>
          <a:p>
            <a:pPr lvl="1"/>
            <a:r>
              <a:rPr lang="en-US" sz="2100" dirty="0">
                <a:solidFill>
                  <a:schemeClr val="tx1"/>
                </a:solidFill>
              </a:rPr>
              <a:t>Emotional exhaustion</a:t>
            </a:r>
          </a:p>
          <a:p>
            <a:pPr lvl="1"/>
            <a:r>
              <a:rPr lang="en-US" sz="2100" dirty="0">
                <a:solidFill>
                  <a:schemeClr val="tx1"/>
                </a:solidFill>
              </a:rPr>
              <a:t>Cynicism</a:t>
            </a:r>
          </a:p>
          <a:p>
            <a:pPr lvl="1"/>
            <a:r>
              <a:rPr lang="en-US" sz="2100" dirty="0">
                <a:solidFill>
                  <a:schemeClr val="tx1"/>
                </a:solidFill>
              </a:rPr>
              <a:t>Negative behaviors towards clients</a:t>
            </a:r>
          </a:p>
          <a:p>
            <a:pPr lvl="1"/>
            <a:r>
              <a:rPr lang="en-US" sz="2100" dirty="0">
                <a:solidFill>
                  <a:schemeClr val="tx1"/>
                </a:solidFill>
              </a:rPr>
              <a:t>Pessimistic outlook</a:t>
            </a:r>
          </a:p>
          <a:p>
            <a:pPr lvl="1"/>
            <a:r>
              <a:rPr lang="en-US" sz="2100" dirty="0">
                <a:solidFill>
                  <a:schemeClr val="tx1"/>
                </a:solidFill>
              </a:rPr>
              <a:t>Reduction in productivity</a:t>
            </a:r>
          </a:p>
          <a:p>
            <a:pPr lvl="1"/>
            <a:r>
              <a:rPr lang="en-US" sz="2100" dirty="0">
                <a:solidFill>
                  <a:schemeClr val="tx1"/>
                </a:solidFill>
              </a:rPr>
              <a:t>Increased absenteeism</a:t>
            </a:r>
          </a:p>
          <a:p>
            <a:pPr marL="0" indent="0">
              <a:buNone/>
            </a:pPr>
            <a:r>
              <a:rPr lang="en-US" sz="2100" dirty="0">
                <a:solidFill>
                  <a:schemeClr val="tx1"/>
                </a:solidFill>
              </a:rPr>
              <a:t>Good news—some of the same things suggested to help clients (rest—self care) also help with BO, STS &amp; VT </a:t>
            </a:r>
            <a:r>
              <a:rPr lang="en-US" sz="1100" dirty="0">
                <a:solidFill>
                  <a:schemeClr val="tx1"/>
                </a:solidFill>
              </a:rPr>
              <a:t>(Branson et al., 2023)</a:t>
            </a:r>
          </a:p>
        </p:txBody>
      </p:sp>
      <p:sp>
        <p:nvSpPr>
          <p:cNvPr id="4" name="Content Placeholder 3">
            <a:extLst>
              <a:ext uri="{FF2B5EF4-FFF2-40B4-BE49-F238E27FC236}">
                <a16:creationId xmlns:a16="http://schemas.microsoft.com/office/drawing/2014/main" id="{7FD7802F-93A6-416D-9D7C-4775DAD62FAD}"/>
              </a:ext>
            </a:extLst>
          </p:cNvPr>
          <p:cNvSpPr>
            <a:spLocks noGrp="1"/>
          </p:cNvSpPr>
          <p:nvPr>
            <p:ph sz="half" idx="2"/>
          </p:nvPr>
        </p:nvSpPr>
        <p:spPr>
          <a:xfrm>
            <a:off x="7542212" y="1828800"/>
            <a:ext cx="3581401" cy="4191000"/>
          </a:xfrm>
        </p:spPr>
        <p:txBody>
          <a:bodyPr>
            <a:normAutofit/>
          </a:bodyPr>
          <a:lstStyle/>
          <a:p>
            <a:endParaRPr lang="en-US" dirty="0"/>
          </a:p>
        </p:txBody>
      </p:sp>
      <p:pic>
        <p:nvPicPr>
          <p:cNvPr id="5" name="Picture 2" descr="H.E.A.L. From Negative Experiences with Self Compassion">
            <a:extLst>
              <a:ext uri="{FF2B5EF4-FFF2-40B4-BE49-F238E27FC236}">
                <a16:creationId xmlns:a16="http://schemas.microsoft.com/office/drawing/2014/main" id="{DBB236E4-89E4-F183-BAFE-2879AD5478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2034"/>
          <a:stretch/>
        </p:blipFill>
        <p:spPr bwMode="auto">
          <a:xfrm>
            <a:off x="7085012" y="2021350"/>
            <a:ext cx="4998276" cy="39639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49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73F3F-EA59-43BA-8D52-0FAECDF56A1B}"/>
              </a:ext>
            </a:extLst>
          </p:cNvPr>
          <p:cNvSpPr>
            <a:spLocks noGrp="1"/>
          </p:cNvSpPr>
          <p:nvPr>
            <p:ph type="title"/>
          </p:nvPr>
        </p:nvSpPr>
        <p:spPr>
          <a:xfrm>
            <a:off x="684212" y="304800"/>
            <a:ext cx="5257800" cy="762000"/>
          </a:xfrm>
        </p:spPr>
        <p:txBody>
          <a:bodyPr>
            <a:normAutofit/>
          </a:bodyPr>
          <a:lstStyle/>
          <a:p>
            <a:r>
              <a:rPr lang="en-US" sz="4800" dirty="0">
                <a:solidFill>
                  <a:schemeClr val="tx1"/>
                </a:solidFill>
              </a:rPr>
              <a:t>Here is the problem</a:t>
            </a:r>
          </a:p>
        </p:txBody>
      </p:sp>
      <p:sp>
        <p:nvSpPr>
          <p:cNvPr id="3" name="Content Placeholder 2">
            <a:extLst>
              <a:ext uri="{FF2B5EF4-FFF2-40B4-BE49-F238E27FC236}">
                <a16:creationId xmlns:a16="http://schemas.microsoft.com/office/drawing/2014/main" id="{7AB1B73C-30CB-4B18-98EC-52DF765733D6}"/>
              </a:ext>
            </a:extLst>
          </p:cNvPr>
          <p:cNvSpPr>
            <a:spLocks noGrp="1"/>
          </p:cNvSpPr>
          <p:nvPr>
            <p:ph sz="half" idx="1"/>
          </p:nvPr>
        </p:nvSpPr>
        <p:spPr>
          <a:xfrm>
            <a:off x="227012" y="1295400"/>
            <a:ext cx="6096000" cy="5334000"/>
          </a:xfrm>
        </p:spPr>
        <p:txBody>
          <a:bodyPr>
            <a:noAutofit/>
          </a:bodyPr>
          <a:lstStyle/>
          <a:p>
            <a:r>
              <a:rPr lang="en-US" dirty="0">
                <a:solidFill>
                  <a:schemeClr val="tx1"/>
                </a:solidFill>
              </a:rPr>
              <a:t>Staff KNOW that self-care is important</a:t>
            </a:r>
          </a:p>
          <a:p>
            <a:r>
              <a:rPr lang="en-US" dirty="0">
                <a:solidFill>
                  <a:schemeClr val="tx1"/>
                </a:solidFill>
              </a:rPr>
              <a:t>Staff KNOW the benefits of self-care</a:t>
            </a:r>
          </a:p>
          <a:p>
            <a:r>
              <a:rPr lang="en-US" dirty="0">
                <a:solidFill>
                  <a:schemeClr val="tx1"/>
                </a:solidFill>
              </a:rPr>
              <a:t>However, as a group, we STINK at actually engaging in self-care</a:t>
            </a:r>
          </a:p>
          <a:p>
            <a:pPr lvl="1"/>
            <a:r>
              <a:rPr lang="en-US" sz="2000" dirty="0">
                <a:solidFill>
                  <a:schemeClr val="tx1"/>
                </a:solidFill>
              </a:rPr>
              <a:t>Counterintuitive to our desire to help others</a:t>
            </a:r>
          </a:p>
          <a:p>
            <a:pPr lvl="1"/>
            <a:r>
              <a:rPr lang="en-US" sz="2000" dirty="0">
                <a:solidFill>
                  <a:schemeClr val="tx1"/>
                </a:solidFill>
              </a:rPr>
              <a:t>Feels selfish, as we are self-less people</a:t>
            </a:r>
          </a:p>
          <a:p>
            <a:pPr lvl="1"/>
            <a:r>
              <a:rPr lang="en-US" sz="2000" dirty="0">
                <a:solidFill>
                  <a:schemeClr val="tx1"/>
                </a:solidFill>
              </a:rPr>
              <a:t>Most of us are Labradors, Gold/Blue people</a:t>
            </a:r>
          </a:p>
          <a:p>
            <a:pPr lvl="2"/>
            <a:r>
              <a:rPr lang="en-US" sz="2000" dirty="0">
                <a:solidFill>
                  <a:schemeClr val="tx1"/>
                </a:solidFill>
              </a:rPr>
              <a:t>Loyal to a fault</a:t>
            </a:r>
          </a:p>
          <a:p>
            <a:pPr lvl="2"/>
            <a:r>
              <a:rPr lang="en-US" sz="2000" dirty="0">
                <a:solidFill>
                  <a:schemeClr val="tx1"/>
                </a:solidFill>
              </a:rPr>
              <a:t>Responsible</a:t>
            </a:r>
          </a:p>
          <a:p>
            <a:pPr lvl="2"/>
            <a:r>
              <a:rPr lang="en-US" sz="2000" dirty="0">
                <a:solidFill>
                  <a:schemeClr val="tx1"/>
                </a:solidFill>
              </a:rPr>
              <a:t>Seek harmony</a:t>
            </a:r>
          </a:p>
          <a:p>
            <a:pPr lvl="2"/>
            <a:r>
              <a:rPr lang="en-US" sz="2000" dirty="0">
                <a:solidFill>
                  <a:schemeClr val="tx1"/>
                </a:solidFill>
              </a:rPr>
              <a:t>Empathic</a:t>
            </a:r>
          </a:p>
          <a:p>
            <a:pPr lvl="2"/>
            <a:r>
              <a:rPr lang="en-US" sz="2000" dirty="0">
                <a:solidFill>
                  <a:schemeClr val="tx1"/>
                </a:solidFill>
              </a:rPr>
              <a:t>Appreciative of others (and desire this from others)</a:t>
            </a:r>
          </a:p>
          <a:p>
            <a:r>
              <a:rPr lang="en-US" dirty="0">
                <a:solidFill>
                  <a:schemeClr val="tx1"/>
                </a:solidFill>
              </a:rPr>
              <a:t>When struggling, we tend to dig in, work even harder to get ahead of it….then we will relax </a:t>
            </a:r>
            <a:r>
              <a:rPr lang="en-US" sz="1100" dirty="0">
                <a:solidFill>
                  <a:schemeClr val="tx1"/>
                </a:solidFill>
              </a:rPr>
              <a:t>(Branson et al., 2023)</a:t>
            </a:r>
          </a:p>
        </p:txBody>
      </p:sp>
      <p:sp>
        <p:nvSpPr>
          <p:cNvPr id="4" name="Content Placeholder 3">
            <a:extLst>
              <a:ext uri="{FF2B5EF4-FFF2-40B4-BE49-F238E27FC236}">
                <a16:creationId xmlns:a16="http://schemas.microsoft.com/office/drawing/2014/main" id="{9B3E4710-3B2E-4AA1-BE8B-D4EADDB9ECCC}"/>
              </a:ext>
            </a:extLst>
          </p:cNvPr>
          <p:cNvSpPr>
            <a:spLocks noGrp="1"/>
          </p:cNvSpPr>
          <p:nvPr>
            <p:ph sz="half" idx="2"/>
          </p:nvPr>
        </p:nvSpPr>
        <p:spPr/>
        <p:txBody>
          <a:bodyPr/>
          <a:lstStyle/>
          <a:p>
            <a:endParaRPr lang="en-US" dirty="0"/>
          </a:p>
        </p:txBody>
      </p:sp>
      <p:pic>
        <p:nvPicPr>
          <p:cNvPr id="4098" name="Picture 2" descr="You can't pour from an empty cup | self care | quote Sticker by The Indigo  Sea in 2022 | Care quotes, Empty cup, Quote stickers">
            <a:extLst>
              <a:ext uri="{FF2B5EF4-FFF2-40B4-BE49-F238E27FC236}">
                <a16:creationId xmlns:a16="http://schemas.microsoft.com/office/drawing/2014/main" id="{675AD7F1-743A-4B00-9C23-24B24C5BF1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60" b="6785"/>
          <a:stretch/>
        </p:blipFill>
        <p:spPr bwMode="auto">
          <a:xfrm>
            <a:off x="6856412" y="471835"/>
            <a:ext cx="4798868"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37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47046-C066-4D8C-B599-44A7AFD4AFCA}"/>
              </a:ext>
            </a:extLst>
          </p:cNvPr>
          <p:cNvSpPr>
            <a:spLocks noGrp="1"/>
          </p:cNvSpPr>
          <p:nvPr>
            <p:ph type="title"/>
          </p:nvPr>
        </p:nvSpPr>
        <p:spPr>
          <a:xfrm>
            <a:off x="531812" y="304800"/>
            <a:ext cx="10591802" cy="838200"/>
          </a:xfrm>
        </p:spPr>
        <p:txBody>
          <a:bodyPr>
            <a:normAutofit/>
          </a:bodyPr>
          <a:lstStyle/>
          <a:p>
            <a:r>
              <a:rPr lang="en-US" sz="4400" dirty="0">
                <a:solidFill>
                  <a:schemeClr val="tx1"/>
                </a:solidFill>
              </a:rPr>
              <a:t>Oh…there’s more</a:t>
            </a:r>
          </a:p>
        </p:txBody>
      </p:sp>
      <p:sp>
        <p:nvSpPr>
          <p:cNvPr id="3" name="Content Placeholder 2">
            <a:extLst>
              <a:ext uri="{FF2B5EF4-FFF2-40B4-BE49-F238E27FC236}">
                <a16:creationId xmlns:a16="http://schemas.microsoft.com/office/drawing/2014/main" id="{033E5970-D0B1-4702-A389-00C09A9B5BAA}"/>
              </a:ext>
            </a:extLst>
          </p:cNvPr>
          <p:cNvSpPr>
            <a:spLocks noGrp="1"/>
          </p:cNvSpPr>
          <p:nvPr>
            <p:ph sz="half" idx="1"/>
          </p:nvPr>
        </p:nvSpPr>
        <p:spPr>
          <a:xfrm>
            <a:off x="455612" y="1371600"/>
            <a:ext cx="5711954" cy="4876800"/>
          </a:xfrm>
        </p:spPr>
        <p:txBody>
          <a:bodyPr>
            <a:normAutofit lnSpcReduction="10000"/>
          </a:bodyPr>
          <a:lstStyle/>
          <a:p>
            <a:r>
              <a:rPr lang="en-US" sz="2400" dirty="0">
                <a:solidFill>
                  <a:schemeClr val="tx1"/>
                </a:solidFill>
              </a:rPr>
              <a:t>Provide staff that are knocking it out of the park with </a:t>
            </a:r>
            <a:r>
              <a:rPr lang="en-US" sz="3200" b="1" dirty="0">
                <a:solidFill>
                  <a:schemeClr val="tx1"/>
                </a:solidFill>
              </a:rPr>
              <a:t>meaningful</a:t>
            </a:r>
            <a:r>
              <a:rPr lang="en-US" sz="2400" b="1" dirty="0">
                <a:solidFill>
                  <a:schemeClr val="tx1"/>
                </a:solidFill>
              </a:rPr>
              <a:t> </a:t>
            </a:r>
            <a:r>
              <a:rPr lang="en-US" sz="2400" dirty="0">
                <a:solidFill>
                  <a:schemeClr val="tx1"/>
                </a:solidFill>
              </a:rPr>
              <a:t>appreciation</a:t>
            </a:r>
          </a:p>
          <a:p>
            <a:r>
              <a:rPr lang="en-US" sz="2400" dirty="0">
                <a:solidFill>
                  <a:schemeClr val="tx1"/>
                </a:solidFill>
              </a:rPr>
              <a:t>Needs to be a top-down flow</a:t>
            </a:r>
          </a:p>
          <a:p>
            <a:pPr lvl="1"/>
            <a:r>
              <a:rPr lang="en-US" sz="2400" dirty="0">
                <a:solidFill>
                  <a:schemeClr val="tx1"/>
                </a:solidFill>
              </a:rPr>
              <a:t>Administration to frontline staff</a:t>
            </a:r>
          </a:p>
          <a:p>
            <a:r>
              <a:rPr lang="en-US" sz="2400" dirty="0">
                <a:solidFill>
                  <a:schemeClr val="tx1"/>
                </a:solidFill>
              </a:rPr>
              <a:t>Often times, we treat staff in ways that we would </a:t>
            </a:r>
            <a:r>
              <a:rPr lang="en-US" sz="2400" b="1" dirty="0">
                <a:solidFill>
                  <a:srgbClr val="FF0000"/>
                </a:solidFill>
              </a:rPr>
              <a:t>NEVER </a:t>
            </a:r>
            <a:r>
              <a:rPr lang="en-US" sz="2400" dirty="0">
                <a:solidFill>
                  <a:schemeClr val="tx1"/>
                </a:solidFill>
              </a:rPr>
              <a:t>treat a client…</a:t>
            </a:r>
            <a:r>
              <a:rPr lang="en-US" sz="2400" dirty="0" err="1">
                <a:solidFill>
                  <a:schemeClr val="tx1"/>
                </a:solidFill>
              </a:rPr>
              <a:t>Hmmmmm</a:t>
            </a:r>
            <a:endParaRPr lang="en-US" sz="2400" dirty="0">
              <a:solidFill>
                <a:schemeClr val="tx1"/>
              </a:solidFill>
            </a:endParaRPr>
          </a:p>
          <a:p>
            <a:r>
              <a:rPr lang="en-US" sz="2400" dirty="0">
                <a:solidFill>
                  <a:schemeClr val="tx1"/>
                </a:solidFill>
              </a:rPr>
              <a:t>Goodness runs downhill…so does other stuff!</a:t>
            </a:r>
          </a:p>
          <a:p>
            <a:pPr marL="0" indent="0" algn="ctr">
              <a:buNone/>
            </a:pPr>
            <a:endParaRPr lang="en-US" sz="3600" b="1" dirty="0">
              <a:solidFill>
                <a:schemeClr val="tx1"/>
              </a:solidFill>
              <a:effectLst>
                <a:glow rad="228600">
                  <a:schemeClr val="accent3">
                    <a:satMod val="175000"/>
                    <a:alpha val="40000"/>
                  </a:schemeClr>
                </a:glow>
              </a:effectLst>
            </a:endParaRPr>
          </a:p>
          <a:p>
            <a:pPr marL="0" indent="0" algn="ctr">
              <a:buNone/>
            </a:pPr>
            <a:r>
              <a:rPr lang="en-US" sz="3600" b="1" dirty="0">
                <a:solidFill>
                  <a:schemeClr val="tx1"/>
                </a:solidFill>
                <a:effectLst>
                  <a:glow rad="228600">
                    <a:schemeClr val="accent3">
                      <a:satMod val="175000"/>
                      <a:alpha val="40000"/>
                    </a:schemeClr>
                  </a:glow>
                </a:effectLst>
              </a:rPr>
              <a:t>Maybe we all need some encouragement</a:t>
            </a:r>
            <a:endParaRPr lang="en-US" dirty="0">
              <a:solidFill>
                <a:schemeClr val="tx1"/>
              </a:solidFill>
            </a:endParaRPr>
          </a:p>
        </p:txBody>
      </p:sp>
      <p:sp>
        <p:nvSpPr>
          <p:cNvPr id="4" name="Content Placeholder 3">
            <a:extLst>
              <a:ext uri="{FF2B5EF4-FFF2-40B4-BE49-F238E27FC236}">
                <a16:creationId xmlns:a16="http://schemas.microsoft.com/office/drawing/2014/main" id="{0594AC96-A09D-4AAD-801E-5717B30E7524}"/>
              </a:ext>
            </a:extLst>
          </p:cNvPr>
          <p:cNvSpPr>
            <a:spLocks noGrp="1"/>
          </p:cNvSpPr>
          <p:nvPr>
            <p:ph sz="half" idx="2"/>
          </p:nvPr>
        </p:nvSpPr>
        <p:spPr/>
        <p:txBody>
          <a:bodyPr>
            <a:normAutofit lnSpcReduction="10000"/>
          </a:bodyPr>
          <a:lstStyle/>
          <a:p>
            <a:endParaRPr lang="en-US"/>
          </a:p>
        </p:txBody>
      </p:sp>
      <p:pic>
        <p:nvPicPr>
          <p:cNvPr id="5128" name="Picture 8" descr="Is MLM A Pyramid Scheme? No But Your Job Probably Is… (Friday Humor) |  Randy Hollingsworth|MLM Coach">
            <a:extLst>
              <a:ext uri="{FF2B5EF4-FFF2-40B4-BE49-F238E27FC236}">
                <a16:creationId xmlns:a16="http://schemas.microsoft.com/office/drawing/2014/main" id="{D2894EBA-011C-4073-8AD0-7F4A5B58A5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05"/>
          <a:stretch/>
        </p:blipFill>
        <p:spPr bwMode="auto">
          <a:xfrm>
            <a:off x="6532338" y="392907"/>
            <a:ext cx="5320081" cy="4750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2" name="Picture 12" descr="Clients Icon Stock Vector (Royalty Free) 491874031">
            <a:extLst>
              <a:ext uri="{FF2B5EF4-FFF2-40B4-BE49-F238E27FC236}">
                <a16:creationId xmlns:a16="http://schemas.microsoft.com/office/drawing/2014/main" id="{6108D197-031E-4305-8959-D2E3B5451E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857" b="16161"/>
          <a:stretch/>
        </p:blipFill>
        <p:spPr bwMode="auto">
          <a:xfrm>
            <a:off x="7111063" y="5486400"/>
            <a:ext cx="4162630" cy="940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9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3D45F-56D9-48BA-96B5-8FDBBD2A0A86}"/>
              </a:ext>
            </a:extLst>
          </p:cNvPr>
          <p:cNvSpPr>
            <a:spLocks noGrp="1"/>
          </p:cNvSpPr>
          <p:nvPr>
            <p:ph type="title"/>
          </p:nvPr>
        </p:nvSpPr>
        <p:spPr>
          <a:xfrm>
            <a:off x="303212" y="228600"/>
            <a:ext cx="10820402" cy="609600"/>
          </a:xfrm>
        </p:spPr>
        <p:txBody>
          <a:bodyPr>
            <a:normAutofit fontScale="90000"/>
          </a:bodyPr>
          <a:lstStyle/>
          <a:p>
            <a:r>
              <a:rPr lang="en-US" dirty="0">
                <a:solidFill>
                  <a:schemeClr val="tx1"/>
                </a:solidFill>
              </a:rPr>
              <a:t>So, What Does All of this Mean??</a:t>
            </a:r>
          </a:p>
        </p:txBody>
      </p:sp>
      <p:sp>
        <p:nvSpPr>
          <p:cNvPr id="3" name="Content Placeholder 2">
            <a:extLst>
              <a:ext uri="{FF2B5EF4-FFF2-40B4-BE49-F238E27FC236}">
                <a16:creationId xmlns:a16="http://schemas.microsoft.com/office/drawing/2014/main" id="{E97128B0-50A6-40AB-922B-F45803351301}"/>
              </a:ext>
            </a:extLst>
          </p:cNvPr>
          <p:cNvSpPr>
            <a:spLocks noGrp="1"/>
          </p:cNvSpPr>
          <p:nvPr>
            <p:ph sz="half" idx="1"/>
          </p:nvPr>
        </p:nvSpPr>
        <p:spPr>
          <a:xfrm>
            <a:off x="303212" y="1066800"/>
            <a:ext cx="6553200" cy="5638800"/>
          </a:xfrm>
        </p:spPr>
        <p:txBody>
          <a:bodyPr>
            <a:noAutofit/>
          </a:bodyPr>
          <a:lstStyle/>
          <a:p>
            <a:pPr marL="0" indent="0">
              <a:buNone/>
            </a:pPr>
            <a:r>
              <a:rPr lang="en-US" sz="2400" dirty="0">
                <a:solidFill>
                  <a:schemeClr val="tx1"/>
                </a:solidFill>
              </a:rPr>
              <a:t>Some staff are knocking it out of the park—providing excellent care…Some staff are not</a:t>
            </a:r>
          </a:p>
          <a:p>
            <a:r>
              <a:rPr lang="en-US" sz="2400" dirty="0">
                <a:solidFill>
                  <a:schemeClr val="tx1"/>
                </a:solidFill>
              </a:rPr>
              <a:t>Increased training for all staff concerning the complexity of </a:t>
            </a:r>
          </a:p>
          <a:p>
            <a:pPr lvl="1"/>
            <a:r>
              <a:rPr lang="en-US" sz="2400" dirty="0">
                <a:solidFill>
                  <a:schemeClr val="tx1"/>
                </a:solidFill>
              </a:rPr>
              <a:t>SUD</a:t>
            </a:r>
          </a:p>
          <a:p>
            <a:pPr lvl="1"/>
            <a:r>
              <a:rPr lang="en-US" sz="2400" dirty="0">
                <a:solidFill>
                  <a:schemeClr val="tx1"/>
                </a:solidFill>
              </a:rPr>
              <a:t>Mental health</a:t>
            </a:r>
          </a:p>
          <a:p>
            <a:pPr lvl="1"/>
            <a:r>
              <a:rPr lang="en-US" sz="2400" dirty="0">
                <a:solidFill>
                  <a:schemeClr val="tx1"/>
                </a:solidFill>
              </a:rPr>
              <a:t>Trauma</a:t>
            </a:r>
          </a:p>
          <a:p>
            <a:pPr lvl="1"/>
            <a:r>
              <a:rPr lang="en-US" sz="2400" dirty="0">
                <a:solidFill>
                  <a:schemeClr val="tx1"/>
                </a:solidFill>
              </a:rPr>
              <a:t>Compacted by co-morbidity </a:t>
            </a:r>
            <a:r>
              <a:rPr lang="en-US" sz="1100" dirty="0">
                <a:solidFill>
                  <a:schemeClr val="tx1"/>
                </a:solidFill>
              </a:rPr>
              <a:t>(Jalali et al., 2019)</a:t>
            </a:r>
          </a:p>
          <a:p>
            <a:r>
              <a:rPr lang="en-US" sz="2400" dirty="0">
                <a:solidFill>
                  <a:schemeClr val="tx1"/>
                </a:solidFill>
              </a:rPr>
              <a:t>Training boosters</a:t>
            </a:r>
          </a:p>
          <a:p>
            <a:pPr lvl="1"/>
            <a:r>
              <a:rPr lang="en-US" sz="2400" dirty="0">
                <a:solidFill>
                  <a:schemeClr val="tx1"/>
                </a:solidFill>
              </a:rPr>
              <a:t>Not a “one &amp; done” check mark </a:t>
            </a:r>
            <a:r>
              <a:rPr lang="en-US" sz="1100" dirty="0">
                <a:solidFill>
                  <a:schemeClr val="tx1"/>
                </a:solidFill>
              </a:rPr>
              <a:t>(Romero et al., 2017)</a:t>
            </a:r>
          </a:p>
          <a:p>
            <a:r>
              <a:rPr lang="en-US" sz="2400" dirty="0">
                <a:solidFill>
                  <a:schemeClr val="tx1"/>
                </a:solidFill>
              </a:rPr>
              <a:t>Cross training in a variety of modalities </a:t>
            </a:r>
            <a:r>
              <a:rPr lang="en-US" sz="1100" dirty="0">
                <a:solidFill>
                  <a:schemeClr val="tx1"/>
                </a:solidFill>
              </a:rPr>
              <a:t>(Dekkers et al., 2020)</a:t>
            </a:r>
          </a:p>
        </p:txBody>
      </p:sp>
      <p:sp>
        <p:nvSpPr>
          <p:cNvPr id="4" name="Content Placeholder 3">
            <a:extLst>
              <a:ext uri="{FF2B5EF4-FFF2-40B4-BE49-F238E27FC236}">
                <a16:creationId xmlns:a16="http://schemas.microsoft.com/office/drawing/2014/main" id="{980FED3C-88A3-4155-BAA8-D649C1CF3872}"/>
              </a:ext>
            </a:extLst>
          </p:cNvPr>
          <p:cNvSpPr>
            <a:spLocks noGrp="1"/>
          </p:cNvSpPr>
          <p:nvPr>
            <p:ph sz="half" idx="2"/>
          </p:nvPr>
        </p:nvSpPr>
        <p:spPr>
          <a:xfrm>
            <a:off x="7694612" y="838200"/>
            <a:ext cx="4191000" cy="5181600"/>
          </a:xfrm>
        </p:spPr>
        <p:txBody>
          <a:bodyPr/>
          <a:lstStyle/>
          <a:p>
            <a:pPr marL="0" indent="0">
              <a:buNone/>
            </a:pPr>
            <a:r>
              <a:rPr lang="en-US" sz="4000" dirty="0">
                <a:effectLst>
                  <a:glow rad="228600">
                    <a:schemeClr val="accent3">
                      <a:satMod val="175000"/>
                      <a:alpha val="40000"/>
                    </a:schemeClr>
                  </a:glow>
                </a:effectLst>
              </a:rPr>
              <a:t>Staff desire training and learning new skills so they are empowered to better help clients </a:t>
            </a:r>
            <a:r>
              <a:rPr lang="en-US" sz="1100" dirty="0"/>
              <a:t>(Brown, 2018)</a:t>
            </a:r>
          </a:p>
          <a:p>
            <a:endParaRPr lang="en-US" dirty="0"/>
          </a:p>
        </p:txBody>
      </p:sp>
      <p:pic>
        <p:nvPicPr>
          <p:cNvPr id="1026" name="Picture 2" descr="Help GIF - Help - Discover &amp; Share GIFs">
            <a:extLst>
              <a:ext uri="{FF2B5EF4-FFF2-40B4-BE49-F238E27FC236}">
                <a16:creationId xmlns:a16="http://schemas.microsoft.com/office/drawing/2014/main" id="{162B955F-06F0-68F6-B8A7-83CDEB4E84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5612" y="4000500"/>
            <a:ext cx="2628900" cy="2628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96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41491-7B8E-4615-BE7D-AEDF7ED68D7E}"/>
              </a:ext>
            </a:extLst>
          </p:cNvPr>
          <p:cNvSpPr>
            <a:spLocks noGrp="1"/>
          </p:cNvSpPr>
          <p:nvPr>
            <p:ph type="title"/>
          </p:nvPr>
        </p:nvSpPr>
        <p:spPr>
          <a:xfrm>
            <a:off x="303212" y="228600"/>
            <a:ext cx="7086600" cy="762000"/>
          </a:xfrm>
        </p:spPr>
        <p:txBody>
          <a:bodyPr>
            <a:normAutofit/>
          </a:bodyPr>
          <a:lstStyle/>
          <a:p>
            <a:r>
              <a:rPr lang="en-US" sz="4000" dirty="0">
                <a:solidFill>
                  <a:schemeClr val="tx1"/>
                </a:solidFill>
              </a:rPr>
              <a:t>Good Work Should be Rewarded</a:t>
            </a:r>
          </a:p>
        </p:txBody>
      </p:sp>
      <p:sp>
        <p:nvSpPr>
          <p:cNvPr id="3" name="Content Placeholder 2">
            <a:extLst>
              <a:ext uri="{FF2B5EF4-FFF2-40B4-BE49-F238E27FC236}">
                <a16:creationId xmlns:a16="http://schemas.microsoft.com/office/drawing/2014/main" id="{C1B190E2-2459-4C32-9944-CEA79A8BF014}"/>
              </a:ext>
            </a:extLst>
          </p:cNvPr>
          <p:cNvSpPr>
            <a:spLocks noGrp="1"/>
          </p:cNvSpPr>
          <p:nvPr>
            <p:ph sz="half" idx="1"/>
          </p:nvPr>
        </p:nvSpPr>
        <p:spPr>
          <a:xfrm>
            <a:off x="303212" y="1143000"/>
            <a:ext cx="6553200" cy="5334000"/>
          </a:xfrm>
        </p:spPr>
        <p:txBody>
          <a:bodyPr>
            <a:noAutofit/>
          </a:bodyPr>
          <a:lstStyle/>
          <a:p>
            <a:r>
              <a:rPr lang="en-US" sz="2200" dirty="0">
                <a:solidFill>
                  <a:schemeClr val="tx1"/>
                </a:solidFill>
              </a:rPr>
              <a:t>Staff who display the type of behaviors desired towards clients should be acknowledged</a:t>
            </a:r>
          </a:p>
          <a:p>
            <a:pPr lvl="1"/>
            <a:r>
              <a:rPr lang="en-US" sz="2200" dirty="0">
                <a:solidFill>
                  <a:schemeClr val="tx1"/>
                </a:solidFill>
              </a:rPr>
              <a:t>Most helping professionals desire validation for a job well done</a:t>
            </a:r>
          </a:p>
          <a:p>
            <a:pPr lvl="1"/>
            <a:r>
              <a:rPr lang="en-US" sz="2200" dirty="0">
                <a:solidFill>
                  <a:schemeClr val="tx1"/>
                </a:solidFill>
              </a:rPr>
              <a:t>Incentives need to be meaningful</a:t>
            </a:r>
          </a:p>
          <a:p>
            <a:pPr lvl="1"/>
            <a:r>
              <a:rPr lang="en-US" sz="2200" dirty="0">
                <a:solidFill>
                  <a:schemeClr val="tx1"/>
                </a:solidFill>
              </a:rPr>
              <a:t>Dedication to these efforts by administration </a:t>
            </a:r>
          </a:p>
          <a:p>
            <a:r>
              <a:rPr lang="en-US" sz="2200" dirty="0">
                <a:solidFill>
                  <a:schemeClr val="tx1"/>
                </a:solidFill>
              </a:rPr>
              <a:t>Staff who are struggling…</a:t>
            </a:r>
          </a:p>
          <a:p>
            <a:pPr lvl="1"/>
            <a:r>
              <a:rPr lang="en-US" sz="2200" dirty="0">
                <a:solidFill>
                  <a:schemeClr val="tx1"/>
                </a:solidFill>
              </a:rPr>
              <a:t>Supervision, but not as a punishment</a:t>
            </a:r>
          </a:p>
          <a:p>
            <a:pPr lvl="1"/>
            <a:r>
              <a:rPr lang="en-US" sz="2200" dirty="0">
                <a:solidFill>
                  <a:schemeClr val="tx1"/>
                </a:solidFill>
              </a:rPr>
              <a:t>Additional trainings, if needed</a:t>
            </a:r>
          </a:p>
          <a:p>
            <a:pPr lvl="1"/>
            <a:r>
              <a:rPr lang="en-US" sz="2200" dirty="0">
                <a:solidFill>
                  <a:schemeClr val="tx1"/>
                </a:solidFill>
              </a:rPr>
              <a:t>Investigate the why</a:t>
            </a:r>
          </a:p>
          <a:p>
            <a:pPr lvl="2"/>
            <a:r>
              <a:rPr lang="en-US" sz="2200" dirty="0">
                <a:solidFill>
                  <a:schemeClr val="tx1"/>
                </a:solidFill>
              </a:rPr>
              <a:t>Too close to home</a:t>
            </a:r>
          </a:p>
          <a:p>
            <a:pPr lvl="2"/>
            <a:r>
              <a:rPr lang="en-US" sz="2200" dirty="0">
                <a:solidFill>
                  <a:schemeClr val="tx1"/>
                </a:solidFill>
              </a:rPr>
              <a:t>Values that are counterproductive </a:t>
            </a:r>
          </a:p>
          <a:p>
            <a:pPr lvl="2"/>
            <a:r>
              <a:rPr lang="en-US" sz="2200" dirty="0">
                <a:solidFill>
                  <a:schemeClr val="tx1"/>
                </a:solidFill>
              </a:rPr>
              <a:t>Biases coming out </a:t>
            </a:r>
          </a:p>
          <a:p>
            <a:pPr lvl="2"/>
            <a:r>
              <a:rPr lang="en-US" sz="2200" dirty="0">
                <a:solidFill>
                  <a:schemeClr val="tx1"/>
                </a:solidFill>
              </a:rPr>
              <a:t>BO, VT, and/or STS?</a:t>
            </a:r>
          </a:p>
        </p:txBody>
      </p:sp>
      <p:sp>
        <p:nvSpPr>
          <p:cNvPr id="4" name="Content Placeholder 3">
            <a:extLst>
              <a:ext uri="{FF2B5EF4-FFF2-40B4-BE49-F238E27FC236}">
                <a16:creationId xmlns:a16="http://schemas.microsoft.com/office/drawing/2014/main" id="{5C86670B-FDD0-4B3E-B54F-C2EC6297C16D}"/>
              </a:ext>
            </a:extLst>
          </p:cNvPr>
          <p:cNvSpPr>
            <a:spLocks noGrp="1"/>
          </p:cNvSpPr>
          <p:nvPr>
            <p:ph sz="half" idx="2"/>
          </p:nvPr>
        </p:nvSpPr>
        <p:spPr>
          <a:xfrm>
            <a:off x="7389812" y="381000"/>
            <a:ext cx="4343400" cy="5638800"/>
          </a:xfrm>
        </p:spPr>
        <p:txBody>
          <a:bodyPr>
            <a:normAutofit/>
          </a:bodyPr>
          <a:lstStyle/>
          <a:p>
            <a:r>
              <a:rPr lang="en-US" sz="2200" dirty="0">
                <a:solidFill>
                  <a:schemeClr val="tx1"/>
                </a:solidFill>
              </a:rPr>
              <a:t>Staff encourage each other</a:t>
            </a:r>
          </a:p>
          <a:p>
            <a:pPr lvl="1"/>
            <a:r>
              <a:rPr lang="en-US" sz="2200" dirty="0">
                <a:solidFill>
                  <a:schemeClr val="tx1"/>
                </a:solidFill>
              </a:rPr>
              <a:t>Our jobs are VERY DIFFICULT—must support each other!!</a:t>
            </a:r>
          </a:p>
          <a:p>
            <a:r>
              <a:rPr lang="en-US" sz="2200" dirty="0">
                <a:solidFill>
                  <a:schemeClr val="tx1"/>
                </a:solidFill>
              </a:rPr>
              <a:t>Supporting self-care </a:t>
            </a:r>
          </a:p>
          <a:p>
            <a:pPr lvl="1"/>
            <a:r>
              <a:rPr lang="en-US" sz="2200" dirty="0">
                <a:solidFill>
                  <a:schemeClr val="tx1"/>
                </a:solidFill>
              </a:rPr>
              <a:t>Even when short staffed!</a:t>
            </a:r>
          </a:p>
        </p:txBody>
      </p:sp>
      <p:pic>
        <p:nvPicPr>
          <p:cNvPr id="15362" name="Picture 2" descr="Let's root for each other and watch each other grow. Incredible things can  happen wh… | Friendship quotes support, Supportive friends quotes, Family  support quotes">
            <a:extLst>
              <a:ext uri="{FF2B5EF4-FFF2-40B4-BE49-F238E27FC236}">
                <a16:creationId xmlns:a16="http://schemas.microsoft.com/office/drawing/2014/main" id="{96447FEA-ACC2-42AD-9D67-3FF8ABE0716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4527" b="15296"/>
          <a:stretch/>
        </p:blipFill>
        <p:spPr bwMode="auto">
          <a:xfrm>
            <a:off x="6246813" y="2971800"/>
            <a:ext cx="5486399"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80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EE5017-D361-4289-A227-34BD86C51C2A}"/>
              </a:ext>
            </a:extLst>
          </p:cNvPr>
          <p:cNvSpPr>
            <a:spLocks noGrp="1"/>
          </p:cNvSpPr>
          <p:nvPr>
            <p:ph type="title"/>
          </p:nvPr>
        </p:nvSpPr>
        <p:spPr>
          <a:xfrm>
            <a:off x="1522414" y="228600"/>
            <a:ext cx="9601200" cy="914400"/>
          </a:xfrm>
        </p:spPr>
        <p:txBody>
          <a:bodyPr>
            <a:normAutofit/>
          </a:bodyPr>
          <a:lstStyle/>
          <a:p>
            <a:r>
              <a:rPr lang="en-US" sz="5400" dirty="0">
                <a:solidFill>
                  <a:schemeClr val="tx1"/>
                </a:solidFill>
              </a:rPr>
              <a:t>It’s complicated!</a:t>
            </a:r>
          </a:p>
        </p:txBody>
      </p:sp>
      <p:sp>
        <p:nvSpPr>
          <p:cNvPr id="5" name="Content Placeholder 4">
            <a:extLst>
              <a:ext uri="{FF2B5EF4-FFF2-40B4-BE49-F238E27FC236}">
                <a16:creationId xmlns:a16="http://schemas.microsoft.com/office/drawing/2014/main" id="{9AF45F8C-ADA9-4399-975E-BFB776DFBAC9}"/>
              </a:ext>
            </a:extLst>
          </p:cNvPr>
          <p:cNvSpPr>
            <a:spLocks noGrp="1"/>
          </p:cNvSpPr>
          <p:nvPr>
            <p:ph sz="half" idx="1"/>
          </p:nvPr>
        </p:nvSpPr>
        <p:spPr>
          <a:xfrm>
            <a:off x="150812" y="1447800"/>
            <a:ext cx="6016754" cy="5029200"/>
          </a:xfrm>
        </p:spPr>
        <p:txBody>
          <a:bodyPr>
            <a:normAutofit/>
          </a:bodyPr>
          <a:lstStyle/>
          <a:p>
            <a:pPr>
              <a:buFont typeface="Wingdings" panose="05000000000000000000" pitchFamily="2" charset="2"/>
              <a:buChar char="§"/>
            </a:pPr>
            <a:r>
              <a:rPr lang="en-US" dirty="0">
                <a:solidFill>
                  <a:schemeClr val="tx1"/>
                </a:solidFill>
              </a:rPr>
              <a:t>Substance abuse disorders (SUD) are highly complex</a:t>
            </a:r>
          </a:p>
          <a:p>
            <a:pPr>
              <a:buFont typeface="Wingdings" panose="05000000000000000000" pitchFamily="2" charset="2"/>
              <a:buChar char="§"/>
            </a:pPr>
            <a:r>
              <a:rPr lang="en-US" dirty="0">
                <a:solidFill>
                  <a:schemeClr val="tx1"/>
                </a:solidFill>
              </a:rPr>
              <a:t>Mental health issues are highly complex</a:t>
            </a:r>
          </a:p>
          <a:p>
            <a:pPr>
              <a:buFont typeface="Wingdings" panose="05000000000000000000" pitchFamily="2" charset="2"/>
              <a:buChar char="§"/>
            </a:pPr>
            <a:r>
              <a:rPr lang="en-US" dirty="0">
                <a:solidFill>
                  <a:schemeClr val="tx1"/>
                </a:solidFill>
              </a:rPr>
              <a:t>Manifestations of trauma are highly complex</a:t>
            </a:r>
          </a:p>
          <a:p>
            <a:pPr>
              <a:buFont typeface="Wingdings" panose="05000000000000000000" pitchFamily="2" charset="2"/>
              <a:buChar char="§"/>
            </a:pPr>
            <a:r>
              <a:rPr lang="en-US" dirty="0">
                <a:solidFill>
                  <a:schemeClr val="tx1"/>
                </a:solidFill>
              </a:rPr>
              <a:t>Commonality for our clients to be struggling with all 3 phenomena co-morbidly</a:t>
            </a:r>
          </a:p>
          <a:p>
            <a:pPr>
              <a:buFont typeface="Wingdings" panose="05000000000000000000" pitchFamily="2" charset="2"/>
              <a:buChar char="§"/>
            </a:pPr>
            <a:r>
              <a:rPr lang="en-US" dirty="0">
                <a:solidFill>
                  <a:schemeClr val="tx1"/>
                </a:solidFill>
              </a:rPr>
              <a:t>75% of those seeking SUDs treatment report a history of trauma </a:t>
            </a:r>
            <a:r>
              <a:rPr lang="en-US" sz="1400" dirty="0">
                <a:solidFill>
                  <a:schemeClr val="tx1"/>
                </a:solidFill>
              </a:rPr>
              <a:t>(McMahon, 2018)</a:t>
            </a:r>
          </a:p>
          <a:p>
            <a:pPr>
              <a:buFont typeface="Wingdings" panose="05000000000000000000" pitchFamily="2" charset="2"/>
              <a:buChar char="§"/>
            </a:pPr>
            <a:r>
              <a:rPr lang="en-US" dirty="0">
                <a:solidFill>
                  <a:schemeClr val="tx1"/>
                </a:solidFill>
              </a:rPr>
              <a:t>&gt; 90% of those seeking mental health services struggle with unresolved trauma </a:t>
            </a:r>
            <a:r>
              <a:rPr lang="en-US" sz="1400" dirty="0">
                <a:solidFill>
                  <a:schemeClr val="tx1"/>
                </a:solidFill>
              </a:rPr>
              <a:t>(NCBH, 2020)</a:t>
            </a:r>
          </a:p>
          <a:p>
            <a:pPr>
              <a:buFont typeface="Wingdings" panose="05000000000000000000" pitchFamily="2" charset="2"/>
              <a:buChar char="§"/>
            </a:pPr>
            <a:r>
              <a:rPr lang="en-US" dirty="0">
                <a:solidFill>
                  <a:schemeClr val="tx1"/>
                </a:solidFill>
              </a:rPr>
              <a:t>45-64% of incarcerated pop struggle with mental health </a:t>
            </a:r>
            <a:r>
              <a:rPr lang="en-US" sz="1400" dirty="0">
                <a:solidFill>
                  <a:schemeClr val="tx1"/>
                </a:solidFill>
              </a:rPr>
              <a:t>(Collier, 2014)</a:t>
            </a:r>
          </a:p>
          <a:p>
            <a:pPr>
              <a:buFont typeface="Wingdings" panose="05000000000000000000" pitchFamily="2" charset="2"/>
              <a:buChar char="§"/>
            </a:pPr>
            <a:r>
              <a:rPr lang="en-US" dirty="0">
                <a:solidFill>
                  <a:schemeClr val="tx1"/>
                </a:solidFill>
              </a:rPr>
              <a:t>62-100% of incarcerated pop report history of trauma </a:t>
            </a:r>
            <a:r>
              <a:rPr lang="en-US" sz="1400" dirty="0">
                <a:solidFill>
                  <a:schemeClr val="tx1"/>
                </a:solidFill>
              </a:rPr>
              <a:t>(Thomas, 2019)</a:t>
            </a:r>
            <a:endParaRPr lang="en-US" dirty="0">
              <a:solidFill>
                <a:schemeClr val="tx1"/>
              </a:solidFill>
            </a:endParaRPr>
          </a:p>
        </p:txBody>
      </p:sp>
      <p:sp>
        <p:nvSpPr>
          <p:cNvPr id="6" name="Content Placeholder 5">
            <a:extLst>
              <a:ext uri="{FF2B5EF4-FFF2-40B4-BE49-F238E27FC236}">
                <a16:creationId xmlns:a16="http://schemas.microsoft.com/office/drawing/2014/main" id="{F7D972CD-0C0A-4ED9-B910-D3CDFB62ED35}"/>
              </a:ext>
            </a:extLst>
          </p:cNvPr>
          <p:cNvSpPr>
            <a:spLocks noGrp="1"/>
          </p:cNvSpPr>
          <p:nvPr>
            <p:ph sz="half" idx="2"/>
          </p:nvPr>
        </p:nvSpPr>
        <p:spPr/>
        <p:txBody>
          <a:bodyPr>
            <a:normAutofit/>
          </a:bodyPr>
          <a:lstStyle/>
          <a:p>
            <a:endParaRPr lang="en-US" dirty="0">
              <a:solidFill>
                <a:schemeClr val="tx1"/>
              </a:solidFill>
            </a:endParaRPr>
          </a:p>
        </p:txBody>
      </p:sp>
      <p:pic>
        <p:nvPicPr>
          <p:cNvPr id="2052" name="Picture 4" descr="I'm Not a Hot Mess I'm a Spicy Disaster Embroidery Design">
            <a:extLst>
              <a:ext uri="{FF2B5EF4-FFF2-40B4-BE49-F238E27FC236}">
                <a16:creationId xmlns:a16="http://schemas.microsoft.com/office/drawing/2014/main" id="{2E41387A-896E-429A-81B1-F3B03DFCD2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7812" y="1143000"/>
            <a:ext cx="50292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79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3FE21E-5DE1-4FF8-B460-FE925ED6997A}"/>
              </a:ext>
            </a:extLst>
          </p:cNvPr>
          <p:cNvSpPr>
            <a:spLocks noGrp="1"/>
          </p:cNvSpPr>
          <p:nvPr>
            <p:ph type="title"/>
          </p:nvPr>
        </p:nvSpPr>
        <p:spPr>
          <a:xfrm>
            <a:off x="1522414" y="533400"/>
            <a:ext cx="9601200" cy="304800"/>
          </a:xfrm>
        </p:spPr>
        <p:txBody>
          <a:bodyPr>
            <a:normAutofit fontScale="90000"/>
          </a:bodyPr>
          <a:lstStyle/>
          <a:p>
            <a:r>
              <a:rPr lang="en-US" dirty="0"/>
              <a:t>Questions????????</a:t>
            </a:r>
          </a:p>
        </p:txBody>
      </p:sp>
      <p:sp>
        <p:nvSpPr>
          <p:cNvPr id="7" name="Content Placeholder 6">
            <a:extLst>
              <a:ext uri="{FF2B5EF4-FFF2-40B4-BE49-F238E27FC236}">
                <a16:creationId xmlns:a16="http://schemas.microsoft.com/office/drawing/2014/main" id="{78A84A39-4004-4DFE-B564-E0E91C576D0C}"/>
              </a:ext>
            </a:extLst>
          </p:cNvPr>
          <p:cNvSpPr>
            <a:spLocks noGrp="1"/>
          </p:cNvSpPr>
          <p:nvPr>
            <p:ph idx="1"/>
          </p:nvPr>
        </p:nvSpPr>
        <p:spPr>
          <a:xfrm>
            <a:off x="1522414" y="1066800"/>
            <a:ext cx="9601200" cy="5486400"/>
          </a:xfrm>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146" name="Picture 2" descr="GIFs by @cackhanded — Any questions, a GIF from Ted Lasso">
            <a:extLst>
              <a:ext uri="{FF2B5EF4-FFF2-40B4-BE49-F238E27FC236}">
                <a16:creationId xmlns:a16="http://schemas.microsoft.com/office/drawing/2014/main" id="{30A10EE1-42D1-443A-8C73-F7420D0F4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8813" y="2100262"/>
            <a:ext cx="5867400" cy="3300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96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DF305-0E7F-490D-98AA-C5490D454442}"/>
              </a:ext>
            </a:extLst>
          </p:cNvPr>
          <p:cNvSpPr>
            <a:spLocks noGrp="1"/>
          </p:cNvSpPr>
          <p:nvPr>
            <p:ph type="title"/>
          </p:nvPr>
        </p:nvSpPr>
        <p:spPr>
          <a:xfrm>
            <a:off x="1522414" y="533400"/>
            <a:ext cx="9601200" cy="533400"/>
          </a:xfrm>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AF2FC7BC-0454-4052-88A3-486C4E2075C4}"/>
              </a:ext>
            </a:extLst>
          </p:cNvPr>
          <p:cNvSpPr>
            <a:spLocks noGrp="1"/>
          </p:cNvSpPr>
          <p:nvPr>
            <p:ph idx="1"/>
          </p:nvPr>
        </p:nvSpPr>
        <p:spPr>
          <a:xfrm>
            <a:off x="379412" y="1219200"/>
            <a:ext cx="10744202" cy="5257800"/>
          </a:xfrm>
        </p:spPr>
        <p:txBody>
          <a:bodyPr>
            <a:normAutofit fontScale="92500" lnSpcReduction="20000"/>
          </a:bodyPr>
          <a:lstStyle/>
          <a:p>
            <a:pPr>
              <a:spcBef>
                <a:spcPts val="600"/>
              </a:spcBef>
              <a:spcAft>
                <a:spcPts val="600"/>
              </a:spcAft>
            </a:pPr>
            <a:r>
              <a:rPr lang="en-US" sz="1600" b="0" i="0" dirty="0">
                <a:solidFill>
                  <a:srgbClr val="333333"/>
                </a:solidFill>
                <a:effectLst/>
                <a:latin typeface="Helvetica Neue"/>
              </a:rPr>
              <a:t>American Psychiatric Association. (2022). </a:t>
            </a:r>
            <a:r>
              <a:rPr lang="en-US" sz="1600" b="0" i="1" dirty="0">
                <a:solidFill>
                  <a:srgbClr val="333333"/>
                </a:solidFill>
                <a:effectLst/>
                <a:latin typeface="Helvetica Neue"/>
              </a:rPr>
              <a:t>Diagnostic and statistical manual of mental disorders</a:t>
            </a:r>
            <a:r>
              <a:rPr lang="en-US" sz="1600" b="0" i="0" dirty="0">
                <a:solidFill>
                  <a:srgbClr val="333333"/>
                </a:solidFill>
                <a:effectLst/>
                <a:latin typeface="Helvetica Neue"/>
              </a:rPr>
              <a:t> (5th ed., text rev.). </a:t>
            </a:r>
            <a:r>
              <a:rPr lang="en-US" sz="1600" b="0" i="0" dirty="0">
                <a:solidFill>
                  <a:schemeClr val="tx1"/>
                </a:solidFill>
                <a:effectLst/>
                <a:latin typeface="Helvetica Neue"/>
              </a:rPr>
              <a:t>https://doi.org/10.1176/appi.books.9780890425787</a:t>
            </a:r>
            <a:endParaRPr lang="en-US" sz="1800" dirty="0">
              <a:solidFill>
                <a:schemeClr val="tx1"/>
              </a:solidFill>
              <a:effectLst/>
              <a:ea typeface="Times New Roman" panose="02020603050405020304" pitchFamily="18" charset="0"/>
            </a:endParaRPr>
          </a:p>
          <a:p>
            <a:pPr>
              <a:spcBef>
                <a:spcPts val="600"/>
              </a:spcBef>
              <a:spcAft>
                <a:spcPts val="600"/>
              </a:spcAft>
            </a:pPr>
            <a:r>
              <a:rPr lang="en-US" sz="1800" dirty="0">
                <a:effectLst/>
                <a:ea typeface="Times New Roman" panose="02020603050405020304" pitchFamily="18" charset="0"/>
              </a:rPr>
              <a:t>Branson, D. C. Arlington, E., &amp; Bradley, C. S. (2023). The importance of rest in  trauma </a:t>
            </a:r>
            <a:r>
              <a:rPr lang="en-US" sz="1800" dirty="0">
                <a:ea typeface="Times New Roman" panose="02020603050405020304" pitchFamily="18" charset="0"/>
              </a:rPr>
              <a:t>s</a:t>
            </a:r>
            <a:r>
              <a:rPr lang="en-US" sz="1800" dirty="0">
                <a:effectLst/>
                <a:ea typeface="Times New Roman" panose="02020603050405020304" pitchFamily="18" charset="0"/>
              </a:rPr>
              <a:t>ervices: Perhaps we should consider naps. </a:t>
            </a:r>
            <a:r>
              <a:rPr lang="en-US" sz="1800" i="1" dirty="0">
                <a:effectLst/>
                <a:ea typeface="Times New Roman" panose="02020603050405020304" pitchFamily="18" charset="0"/>
              </a:rPr>
              <a:t>Rehabilitation Counseling Bulletin</a:t>
            </a:r>
            <a:r>
              <a:rPr lang="en-US" sz="1800" dirty="0">
                <a:effectLst/>
                <a:ea typeface="Times New Roman" panose="02020603050405020304" pitchFamily="18" charset="0"/>
              </a:rPr>
              <a:t>, 41(3), 278-295. http://doi.org/10.1080/07347324.2023.2204818 </a:t>
            </a:r>
          </a:p>
          <a:p>
            <a:pPr>
              <a:spcBef>
                <a:spcPts val="600"/>
              </a:spcBef>
              <a:spcAft>
                <a:spcPts val="600"/>
              </a:spcAft>
            </a:pPr>
            <a:r>
              <a:rPr lang="en-US" dirty="0">
                <a:effectLst/>
                <a:ea typeface="Calibri" panose="020F0502020204030204" pitchFamily="34" charset="0"/>
              </a:rPr>
              <a:t>Brown, V. B. (2018). </a:t>
            </a:r>
            <a:r>
              <a:rPr lang="en-US" i="1" dirty="0">
                <a:effectLst/>
                <a:ea typeface="Calibri" panose="020F0502020204030204" pitchFamily="34" charset="0"/>
              </a:rPr>
              <a:t>Through a trauma lens: Transforming health and behavioral health systems</a:t>
            </a:r>
            <a:r>
              <a:rPr lang="en-US" dirty="0">
                <a:effectLst/>
                <a:ea typeface="Calibri" panose="020F0502020204030204" pitchFamily="34" charset="0"/>
              </a:rPr>
              <a:t>. Routledge.</a:t>
            </a:r>
          </a:p>
          <a:p>
            <a:pPr>
              <a:lnSpc>
                <a:spcPct val="107000"/>
              </a:lnSpc>
              <a:spcBef>
                <a:spcPts val="600"/>
              </a:spcBef>
              <a:spcAft>
                <a:spcPts val="600"/>
              </a:spcAft>
            </a:pPr>
            <a:r>
              <a:rPr lang="en-US" sz="1800" dirty="0">
                <a:effectLst/>
                <a:ea typeface="Calibri" panose="020F0502020204030204" pitchFamily="34" charset="0"/>
              </a:rPr>
              <a:t>Collier, L. (2014, October). </a:t>
            </a:r>
            <a:r>
              <a:rPr lang="en-US" sz="1800" i="1" dirty="0">
                <a:effectLst/>
                <a:ea typeface="Calibri" panose="020F0502020204030204" pitchFamily="34" charset="0"/>
              </a:rPr>
              <a:t>Incarceration nation</a:t>
            </a:r>
            <a:r>
              <a:rPr lang="en-US" sz="1800" dirty="0">
                <a:effectLst/>
                <a:ea typeface="Calibri" panose="020F0502020204030204" pitchFamily="34" charset="0"/>
              </a:rPr>
              <a:t>. Monitor on Psychology: American Psychological Association. https://www.apa.org/monitor/2014/10/incarceration</a:t>
            </a:r>
          </a:p>
          <a:p>
            <a:pPr>
              <a:lnSpc>
                <a:spcPct val="107000"/>
              </a:lnSpc>
              <a:spcBef>
                <a:spcPts val="600"/>
              </a:spcBef>
              <a:spcAft>
                <a:spcPts val="600"/>
              </a:spcAft>
            </a:pPr>
            <a:r>
              <a:rPr lang="en-US" sz="1800" dirty="0">
                <a:effectLst/>
                <a:ea typeface="Calibri" panose="020F0502020204030204" pitchFamily="34" charset="0"/>
              </a:rPr>
              <a:t>Cos, T. A., LaPollo, A. B., Aussendorf, M., Williams, J. M., Malayter, K., &amp; Festinger, D. S. (2020). Do peer recovery specialists improve outcomes for individuals with substance use disorder in an integrative primary care setting? A program evaluation. </a:t>
            </a:r>
            <a:r>
              <a:rPr lang="en-US" sz="1800" i="1" dirty="0">
                <a:effectLst/>
                <a:ea typeface="Calibri" panose="020F0502020204030204" pitchFamily="34" charset="0"/>
              </a:rPr>
              <a:t>Journal of Clinical Psychology in Medical Settings, 27</a:t>
            </a:r>
            <a:r>
              <a:rPr lang="en-US" sz="1800" dirty="0">
                <a:effectLst/>
                <a:ea typeface="Calibri" panose="020F0502020204030204" pitchFamily="34" charset="0"/>
              </a:rPr>
              <a:t>(4), 704–715. https://doi.org/10.1007/s10880-019-09661-z</a:t>
            </a:r>
          </a:p>
          <a:p>
            <a:pPr>
              <a:lnSpc>
                <a:spcPct val="107000"/>
              </a:lnSpc>
              <a:spcBef>
                <a:spcPts val="600"/>
              </a:spcBef>
              <a:spcAft>
                <a:spcPts val="600"/>
              </a:spcAft>
            </a:pPr>
            <a:r>
              <a:rPr lang="en-US" sz="1800" dirty="0">
                <a:effectLst/>
                <a:ea typeface="Calibri" panose="020F0502020204030204" pitchFamily="34" charset="0"/>
              </a:rPr>
              <a:t>Dekkers, A., Vos, S., &amp; Vanderplasschen, W. (2020). “Personal recovery depends on NA unity”: An exploratory study on recovery-supportive elements in Narcotics Anonymous Flanders. </a:t>
            </a:r>
            <a:r>
              <a:rPr lang="en-US" sz="1800" i="1" dirty="0">
                <a:effectLst/>
                <a:ea typeface="Calibri" panose="020F0502020204030204" pitchFamily="34" charset="0"/>
              </a:rPr>
              <a:t>Substance Abuse Treatment, Prevention &amp; Policy, 15</a:t>
            </a:r>
            <a:r>
              <a:rPr lang="en-US" sz="1800" dirty="0">
                <a:effectLst/>
                <a:ea typeface="Calibri" panose="020F0502020204030204" pitchFamily="34" charset="0"/>
              </a:rPr>
              <a:t>(1), 1–10. https://doi.org/10.1186/s13011-020-00296-0</a:t>
            </a:r>
          </a:p>
          <a:p>
            <a:pPr>
              <a:lnSpc>
                <a:spcPct val="107000"/>
              </a:lnSpc>
              <a:spcBef>
                <a:spcPts val="600"/>
              </a:spcBef>
              <a:spcAft>
                <a:spcPts val="600"/>
              </a:spcAft>
            </a:pPr>
            <a:r>
              <a:rPr lang="en-US" sz="1800" dirty="0">
                <a:effectLst/>
                <a:ea typeface="Calibri" panose="020F0502020204030204" pitchFamily="34" charset="0"/>
              </a:rPr>
              <a:t>Dengo-Baloi, L., Boothe, M., Semá Baltazar, C., Sathane, I., Langa, D. C., Condula, M., Ricardo, H., Inguane, C., Teodoro, E., Gouveia, L., Raymond, H. F., &amp; Horth, R. (2020). Access to and use of health and social services among people who inject drugs in two urban areas of Mozambique, 2014: Qualitative results from a formative assessment. </a:t>
            </a:r>
            <a:r>
              <a:rPr lang="en-US" sz="1800" i="1" dirty="0">
                <a:effectLst/>
                <a:ea typeface="Calibri" panose="020F0502020204030204" pitchFamily="34" charset="0"/>
              </a:rPr>
              <a:t>BMC Public Health, 20</a:t>
            </a:r>
            <a:r>
              <a:rPr lang="en-US" sz="1800" dirty="0">
                <a:effectLst/>
                <a:ea typeface="Calibri" panose="020F0502020204030204" pitchFamily="34" charset="0"/>
              </a:rPr>
              <a:t>(1), 1–9. https://doi.org/10.1186/s12889-020-09068-8</a:t>
            </a:r>
          </a:p>
          <a:p>
            <a:endParaRPr lang="en-US" dirty="0"/>
          </a:p>
        </p:txBody>
      </p:sp>
    </p:spTree>
    <p:extLst>
      <p:ext uri="{BB962C8B-B14F-4D97-AF65-F5344CB8AC3E}">
        <p14:creationId xmlns:p14="http://schemas.microsoft.com/office/powerpoint/2010/main" val="60917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EC46E-3390-4BEE-966E-25188E387636}"/>
              </a:ext>
            </a:extLst>
          </p:cNvPr>
          <p:cNvSpPr>
            <a:spLocks noGrp="1"/>
          </p:cNvSpPr>
          <p:nvPr>
            <p:ph type="title"/>
          </p:nvPr>
        </p:nvSpPr>
        <p:spPr>
          <a:xfrm>
            <a:off x="227012" y="228600"/>
            <a:ext cx="10896602" cy="609600"/>
          </a:xfrm>
        </p:spPr>
        <p:txBody>
          <a:bodyPr>
            <a:normAutofit fontScale="90000"/>
          </a:bodyPr>
          <a:lstStyle/>
          <a:p>
            <a:r>
              <a:rPr lang="en-US" dirty="0"/>
              <a:t>Continued…</a:t>
            </a:r>
          </a:p>
        </p:txBody>
      </p:sp>
      <p:sp>
        <p:nvSpPr>
          <p:cNvPr id="3" name="Content Placeholder 2">
            <a:extLst>
              <a:ext uri="{FF2B5EF4-FFF2-40B4-BE49-F238E27FC236}">
                <a16:creationId xmlns:a16="http://schemas.microsoft.com/office/drawing/2014/main" id="{93E6D22E-FE7A-4D3E-AB6D-D113E365A52A}"/>
              </a:ext>
            </a:extLst>
          </p:cNvPr>
          <p:cNvSpPr>
            <a:spLocks noGrp="1"/>
          </p:cNvSpPr>
          <p:nvPr>
            <p:ph idx="1"/>
          </p:nvPr>
        </p:nvSpPr>
        <p:spPr>
          <a:xfrm>
            <a:off x="227012" y="990600"/>
            <a:ext cx="10896602" cy="5257800"/>
          </a:xfrm>
        </p:spPr>
        <p:txBody>
          <a:bodyPr>
            <a:normAutofit fontScale="92500" lnSpcReduction="20000"/>
          </a:bodyPr>
          <a:lstStyle/>
          <a:p>
            <a:pPr marL="457200" marR="0" indent="-457200">
              <a:lnSpc>
                <a:spcPct val="107000"/>
              </a:lnSpc>
              <a:spcBef>
                <a:spcPts val="600"/>
              </a:spcBef>
              <a:spcAft>
                <a:spcPts val="600"/>
              </a:spcAft>
            </a:pPr>
            <a:r>
              <a:rPr lang="en-US" sz="1800" dirty="0">
                <a:effectLst/>
                <a:ea typeface="Calibri" panose="020F0502020204030204" pitchFamily="34" charset="0"/>
              </a:rPr>
              <a:t>Fallin-Bennett, A., Elswick, A., &amp; Ashford, K. (2020). Peer support specialists and perinatal opioid use disorder: Someone that’s been there, lived it, seen it. </a:t>
            </a:r>
            <a:r>
              <a:rPr lang="en-US" sz="1800" i="1" dirty="0">
                <a:effectLst/>
                <a:ea typeface="Calibri" panose="020F0502020204030204" pitchFamily="34" charset="0"/>
              </a:rPr>
              <a:t>Addictive Behaviors</a:t>
            </a:r>
            <a:r>
              <a:rPr lang="en-US" sz="1800" dirty="0">
                <a:effectLst/>
                <a:ea typeface="Calibri" panose="020F0502020204030204" pitchFamily="34" charset="0"/>
              </a:rPr>
              <a:t>, 102, N.PAG. </a:t>
            </a:r>
            <a:r>
              <a:rPr lang="en-US" sz="1800" u="sng" dirty="0">
                <a:effectLst/>
                <a:ea typeface="Calibri" panose="020F0502020204030204" pitchFamily="34" charset="0"/>
                <a:hlinkClick r:id="rId2">
                  <a:extLst>
                    <a:ext uri="{A12FA001-AC4F-418D-AE19-62706E023703}">
                      <ahyp:hlinkClr xmlns:ahyp="http://schemas.microsoft.com/office/drawing/2018/hyperlinkcolor" val="tx"/>
                    </a:ext>
                  </a:extLst>
                </a:hlinkClick>
              </a:rPr>
              <a:t>https://doi.org/10.1016/j.addbeh.2019.106204</a:t>
            </a:r>
            <a:endParaRPr lang="en-US" sz="1800" u="sng" dirty="0">
              <a:effectLst/>
              <a:ea typeface="Calibri" panose="020F0502020204030204" pitchFamily="34" charset="0"/>
            </a:endParaRPr>
          </a:p>
          <a:p>
            <a:pPr marL="457200" indent="-457200">
              <a:lnSpc>
                <a:spcPct val="107000"/>
              </a:lnSpc>
              <a:spcBef>
                <a:spcPts val="600"/>
              </a:spcBef>
              <a:spcAft>
                <a:spcPts val="600"/>
              </a:spcAft>
            </a:pPr>
            <a:r>
              <a:rPr lang="en-US" sz="1800" dirty="0" err="1">
                <a:effectLst/>
                <a:ea typeface="Calibri" panose="020F0502020204030204" pitchFamily="34" charset="0"/>
              </a:rPr>
              <a:t>Felitti</a:t>
            </a:r>
            <a:r>
              <a:rPr lang="en-US" sz="1800" dirty="0">
                <a:effectLst/>
                <a:ea typeface="Calibri" panose="020F0502020204030204" pitchFamily="34" charset="0"/>
              </a:rPr>
              <a:t>, V. J., Anda, R. F., Nordenberg, D., Williamson, D. F., Spitz, A. M., Edwards, V., Koss, M. P., Marks, J.S. (1998). Relationship of childhood abuse and household dysfunction to many of the leading causes of death in adults: The Adverse Childhood Experience (ACE) study. </a:t>
            </a:r>
            <a:r>
              <a:rPr lang="en-US" sz="1800" i="1" dirty="0">
                <a:effectLst/>
                <a:ea typeface="Calibri" panose="020F0502020204030204" pitchFamily="34" charset="0"/>
              </a:rPr>
              <a:t>American Journal of Preventive Medicine, 14</a:t>
            </a:r>
            <a:r>
              <a:rPr lang="en-US" sz="1800" dirty="0">
                <a:effectLst/>
                <a:ea typeface="Calibri" panose="020F0502020204030204" pitchFamily="34" charset="0"/>
              </a:rPr>
              <a:t>(4), 245-258. http://doi.org/10.1016-s0749-379(98)00017-8</a:t>
            </a:r>
          </a:p>
          <a:p>
            <a:pPr marL="457200" indent="-457200">
              <a:lnSpc>
                <a:spcPct val="107000"/>
              </a:lnSpc>
              <a:spcBef>
                <a:spcPts val="600"/>
              </a:spcBef>
              <a:spcAft>
                <a:spcPts val="600"/>
              </a:spcAft>
            </a:pPr>
            <a:r>
              <a:rPr lang="en-US" sz="1800" dirty="0" err="1">
                <a:effectLst/>
                <a:ea typeface="Calibri" panose="020F0502020204030204" pitchFamily="34" charset="0"/>
              </a:rPr>
              <a:t>Grittner</a:t>
            </a:r>
            <a:r>
              <a:rPr lang="en-US" sz="1800" dirty="0">
                <a:effectLst/>
                <a:ea typeface="Calibri" panose="020F0502020204030204" pitchFamily="34" charset="0"/>
              </a:rPr>
              <a:t>, A. L., &amp; Walsh, C. A. (2020). The role of social stigma in the lives of female-identified sex workers: A scoping review. </a:t>
            </a:r>
            <a:r>
              <a:rPr lang="en-US" sz="1800" i="1" dirty="0">
                <a:effectLst/>
                <a:ea typeface="Calibri" panose="020F0502020204030204" pitchFamily="34" charset="0"/>
              </a:rPr>
              <a:t>Sexuality &amp; Culture, 24</a:t>
            </a:r>
            <a:r>
              <a:rPr lang="en-US" sz="1800" dirty="0">
                <a:effectLst/>
                <a:ea typeface="Calibri" panose="020F0502020204030204" pitchFamily="34" charset="0"/>
              </a:rPr>
              <a:t>(5), 1653–1682. https://doi.org/10.1007/s12119-020-09707-7</a:t>
            </a:r>
          </a:p>
          <a:p>
            <a:pPr marL="457200" indent="-457200">
              <a:lnSpc>
                <a:spcPct val="107000"/>
              </a:lnSpc>
              <a:spcBef>
                <a:spcPts val="600"/>
              </a:spcBef>
              <a:spcAft>
                <a:spcPts val="600"/>
              </a:spcAft>
            </a:pPr>
            <a:r>
              <a:rPr lang="en-US" sz="1600" b="0" i="0" dirty="0" err="1">
                <a:solidFill>
                  <a:srgbClr val="212121"/>
                </a:solidFill>
                <a:effectLst/>
              </a:rPr>
              <a:t>Horak</a:t>
            </a:r>
            <a:r>
              <a:rPr lang="en-US" sz="1600" b="0" i="0" dirty="0">
                <a:solidFill>
                  <a:srgbClr val="212121"/>
                </a:solidFill>
                <a:effectLst/>
              </a:rPr>
              <a:t>, N. S., Eagle, G., Stein, D. J., &amp; Lochner, C. (2021). Gambling Disorder and Childhood Trauma: A Complex Association. </a:t>
            </a:r>
            <a:r>
              <a:rPr lang="en-US" sz="1600" b="0" i="1" dirty="0">
                <a:solidFill>
                  <a:srgbClr val="212121"/>
                </a:solidFill>
                <a:effectLst/>
              </a:rPr>
              <a:t>Journal of gambling studies</a:t>
            </a:r>
            <a:r>
              <a:rPr lang="en-US" sz="1600" b="0" i="0" dirty="0">
                <a:solidFill>
                  <a:srgbClr val="212121"/>
                </a:solidFill>
                <a:effectLst/>
              </a:rPr>
              <a:t>, </a:t>
            </a:r>
            <a:r>
              <a:rPr lang="en-US" sz="1600" b="0" i="1" dirty="0">
                <a:solidFill>
                  <a:srgbClr val="212121"/>
                </a:solidFill>
                <a:effectLst/>
              </a:rPr>
              <a:t>37</a:t>
            </a:r>
            <a:r>
              <a:rPr lang="en-US" sz="1600" b="0" i="0" dirty="0">
                <a:solidFill>
                  <a:srgbClr val="212121"/>
                </a:solidFill>
                <a:effectLst/>
              </a:rPr>
              <a:t>(2), 515–528. https://doi.org/10.1007/s10899-020-09983-w</a:t>
            </a:r>
            <a:endParaRPr lang="en-US" sz="1800" dirty="0">
              <a:effectLst/>
              <a:ea typeface="Calibri" panose="020F0502020204030204" pitchFamily="34" charset="0"/>
            </a:endParaRPr>
          </a:p>
          <a:p>
            <a:pPr marL="457200" indent="-457200">
              <a:lnSpc>
                <a:spcPct val="107000"/>
              </a:lnSpc>
              <a:spcBef>
                <a:spcPts val="600"/>
              </a:spcBef>
              <a:spcAft>
                <a:spcPts val="600"/>
              </a:spcAft>
            </a:pPr>
            <a:r>
              <a:rPr lang="en-US" sz="1800" dirty="0" err="1">
                <a:effectLst/>
                <a:ea typeface="Calibri" panose="020F0502020204030204" pitchFamily="34" charset="0"/>
              </a:rPr>
              <a:t>Hricova</a:t>
            </a:r>
            <a:r>
              <a:rPr lang="en-US" sz="1800" dirty="0">
                <a:effectLst/>
                <a:ea typeface="Calibri" panose="020F0502020204030204" pitchFamily="34" charset="0"/>
              </a:rPr>
              <a:t>, M., &amp; Lovasova, S. (2018). Stress, secondary trauma and burnout: Risk characteristics in helping professions. </a:t>
            </a:r>
            <a:r>
              <a:rPr lang="en-US" sz="1800" i="1" dirty="0">
                <a:effectLst/>
                <a:ea typeface="Calibri" panose="020F0502020204030204" pitchFamily="34" charset="0"/>
              </a:rPr>
              <a:t>Ad Alta: Journal of Interdisciplinary Research, 8</a:t>
            </a:r>
            <a:r>
              <a:rPr lang="en-US" sz="1800" dirty="0">
                <a:effectLst/>
                <a:ea typeface="Calibri" panose="020F0502020204030204" pitchFamily="34" charset="0"/>
              </a:rPr>
              <a:t>(2), 161–165.</a:t>
            </a:r>
          </a:p>
          <a:p>
            <a:pPr marL="457200" marR="0" indent="-457200">
              <a:lnSpc>
                <a:spcPct val="107000"/>
              </a:lnSpc>
              <a:spcBef>
                <a:spcPts val="600"/>
              </a:spcBef>
              <a:spcAft>
                <a:spcPts val="600"/>
              </a:spcAft>
            </a:pPr>
            <a:r>
              <a:rPr lang="en-US" sz="1800" dirty="0">
                <a:effectLst/>
                <a:ea typeface="Calibri" panose="020F0502020204030204" pitchFamily="34" charset="0"/>
              </a:rPr>
              <a:t>Jalali, R., Moradi, A., Dehghan, F., Merzai, S., &amp; Alikhani, M. (2019). The exploration of factors related to treatment retention in Narcotics Anonymous members: A qualitative study. </a:t>
            </a:r>
            <a:r>
              <a:rPr lang="en-US" sz="1800" i="1" dirty="0">
                <a:effectLst/>
                <a:ea typeface="Calibri" panose="020F0502020204030204" pitchFamily="34" charset="0"/>
              </a:rPr>
              <a:t>Substance Abuse Treatment, Prevention &amp; Policy, 14</a:t>
            </a:r>
            <a:r>
              <a:rPr lang="en-US" sz="1800" dirty="0">
                <a:effectLst/>
                <a:ea typeface="Calibri" panose="020F0502020204030204" pitchFamily="34" charset="0"/>
              </a:rPr>
              <a:t>(1), N.PAG. https://doi.org/10.1186/s13011-019-0205-6</a:t>
            </a:r>
          </a:p>
          <a:p>
            <a:pPr marL="457200" marR="0" indent="-457200">
              <a:lnSpc>
                <a:spcPct val="107000"/>
              </a:lnSpc>
              <a:spcBef>
                <a:spcPts val="600"/>
              </a:spcBef>
              <a:spcAft>
                <a:spcPts val="600"/>
              </a:spcAft>
            </a:pPr>
            <a:r>
              <a:rPr lang="en-US" sz="1800" dirty="0">
                <a:effectLst/>
                <a:ea typeface="Calibri" panose="020F0502020204030204" pitchFamily="34" charset="0"/>
              </a:rPr>
              <a:t>Johnson, F., Hewitt-Taylor, J., &amp; Norton, E. (2019). Lived experiences of young pregnant women who smoke. </a:t>
            </a:r>
            <a:r>
              <a:rPr lang="en-US" sz="1800" i="1" dirty="0">
                <a:effectLst/>
                <a:ea typeface="Calibri" panose="020F0502020204030204" pitchFamily="34" charset="0"/>
              </a:rPr>
              <a:t>British Journal of Midwifery, 27</a:t>
            </a:r>
            <a:r>
              <a:rPr lang="en-US" sz="1800" dirty="0">
                <a:effectLst/>
                <a:ea typeface="Calibri" panose="020F0502020204030204" pitchFamily="34" charset="0"/>
              </a:rPr>
              <a:t>(7), 427–433. https://doi.org/10.12968/bjom.2019.27.7.427</a:t>
            </a:r>
          </a:p>
        </p:txBody>
      </p:sp>
    </p:spTree>
    <p:extLst>
      <p:ext uri="{BB962C8B-B14F-4D97-AF65-F5344CB8AC3E}">
        <p14:creationId xmlns:p14="http://schemas.microsoft.com/office/powerpoint/2010/main" val="188513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A0A82-5993-481E-AF3C-F120648A8546}"/>
              </a:ext>
            </a:extLst>
          </p:cNvPr>
          <p:cNvSpPr>
            <a:spLocks noGrp="1"/>
          </p:cNvSpPr>
          <p:nvPr>
            <p:ph type="title"/>
          </p:nvPr>
        </p:nvSpPr>
        <p:spPr>
          <a:xfrm>
            <a:off x="150812" y="228600"/>
            <a:ext cx="10972802" cy="457200"/>
          </a:xfrm>
        </p:spPr>
        <p:txBody>
          <a:bodyPr>
            <a:normAutofit fontScale="90000"/>
          </a:bodyPr>
          <a:lstStyle/>
          <a:p>
            <a:r>
              <a:rPr lang="en-US" dirty="0"/>
              <a:t>Continued…</a:t>
            </a:r>
          </a:p>
        </p:txBody>
      </p:sp>
      <p:sp>
        <p:nvSpPr>
          <p:cNvPr id="3" name="Content Placeholder 2">
            <a:extLst>
              <a:ext uri="{FF2B5EF4-FFF2-40B4-BE49-F238E27FC236}">
                <a16:creationId xmlns:a16="http://schemas.microsoft.com/office/drawing/2014/main" id="{8A17A750-3329-4311-8DE0-FA67FA5FACE1}"/>
              </a:ext>
            </a:extLst>
          </p:cNvPr>
          <p:cNvSpPr>
            <a:spLocks noGrp="1"/>
          </p:cNvSpPr>
          <p:nvPr>
            <p:ph idx="1"/>
          </p:nvPr>
        </p:nvSpPr>
        <p:spPr>
          <a:xfrm>
            <a:off x="305937" y="838200"/>
            <a:ext cx="10820402" cy="5410200"/>
          </a:xfrm>
        </p:spPr>
        <p:txBody>
          <a:bodyPr>
            <a:normAutofit fontScale="92500" lnSpcReduction="10000"/>
          </a:bodyPr>
          <a:lstStyle/>
          <a:p>
            <a:pPr>
              <a:spcBef>
                <a:spcPts val="600"/>
              </a:spcBef>
              <a:spcAft>
                <a:spcPts val="600"/>
              </a:spcAft>
            </a:pPr>
            <a:r>
              <a:rPr lang="en-US" sz="2000" dirty="0">
                <a:effectLst/>
                <a:ea typeface="Calibri" panose="020F0502020204030204" pitchFamily="34" charset="0"/>
              </a:rPr>
              <a:t>Kelly, J. F., &amp; Ward, C. L. (2018). Women who drank while pregnant: The importance of social context in the lives of South African pregnant women. </a:t>
            </a:r>
            <a:r>
              <a:rPr lang="en-US" sz="2000" i="1" dirty="0">
                <a:effectLst/>
                <a:ea typeface="Calibri" panose="020F0502020204030204" pitchFamily="34" charset="0"/>
              </a:rPr>
              <a:t>Drugs: Education, Prevention &amp; Policy, 25</a:t>
            </a:r>
            <a:r>
              <a:rPr lang="en-US" sz="2000" dirty="0">
                <a:effectLst/>
                <a:ea typeface="Calibri" panose="020F0502020204030204" pitchFamily="34" charset="0"/>
              </a:rPr>
              <a:t>(5), 438–445. https://doi.org/10.1080/09687637.2017.1316703</a:t>
            </a:r>
            <a:endParaRPr lang="en-US" sz="2000" dirty="0">
              <a:effectLst/>
              <a:latin typeface="Arial" panose="020B0604020202020204" pitchFamily="34" charset="0"/>
              <a:ea typeface="Calibri" panose="020F0502020204030204" pitchFamily="34" charset="0"/>
            </a:endParaRPr>
          </a:p>
          <a:p>
            <a:pPr>
              <a:spcBef>
                <a:spcPts val="600"/>
              </a:spcBef>
              <a:spcAft>
                <a:spcPts val="600"/>
              </a:spcAft>
            </a:pPr>
            <a:r>
              <a:rPr lang="en-US" dirty="0"/>
              <a:t>Levinthal, C. F. &amp; Brusman-Loving, L. (2020). </a:t>
            </a:r>
            <a:r>
              <a:rPr lang="en-US" i="1" dirty="0"/>
              <a:t>Drugs, society, and criminal justice</a:t>
            </a:r>
            <a:r>
              <a:rPr lang="en-US" dirty="0"/>
              <a:t>. Pearson</a:t>
            </a:r>
          </a:p>
          <a:p>
            <a:pPr marR="0">
              <a:lnSpc>
                <a:spcPct val="107000"/>
              </a:lnSpc>
              <a:spcBef>
                <a:spcPts val="600"/>
              </a:spcBef>
              <a:spcAft>
                <a:spcPts val="600"/>
              </a:spcAft>
            </a:pPr>
            <a:r>
              <a:rPr lang="en-US" sz="1800" dirty="0">
                <a:effectLst/>
                <a:ea typeface="Calibri" panose="020F0502020204030204" pitchFamily="34" charset="0"/>
              </a:rPr>
              <a:t>Mackenzie, C. S., Heath, P. J., Vogel, D. L., &amp; Chekay, R. (2019). Age differences in public stigma, self</a:t>
            </a:r>
            <a:r>
              <a:rPr lang="en-US" sz="1800" dirty="0">
                <a:effectLst/>
                <a:ea typeface="Calibri" panose="020F0502020204030204" pitchFamily="34" charset="0"/>
                <a:cs typeface="Cambria Math" panose="02040503050406030204" pitchFamily="18" charset="0"/>
              </a:rPr>
              <a:t>‐</a:t>
            </a:r>
            <a:r>
              <a:rPr lang="en-US" sz="1800" dirty="0">
                <a:effectLst/>
                <a:ea typeface="Calibri" panose="020F0502020204030204" pitchFamily="34" charset="0"/>
              </a:rPr>
              <a:t>stigma, and attitudes toward seeking help: A moderated mediation model. </a:t>
            </a:r>
            <a:r>
              <a:rPr lang="en-US" sz="1800" i="1" dirty="0">
                <a:effectLst/>
                <a:ea typeface="Calibri" panose="020F0502020204030204" pitchFamily="34" charset="0"/>
              </a:rPr>
              <a:t>Journal of Clinical Psychology, 75</a:t>
            </a:r>
            <a:r>
              <a:rPr lang="en-US" sz="1800" dirty="0">
                <a:effectLst/>
                <a:ea typeface="Calibri" panose="020F0502020204030204" pitchFamily="34" charset="0"/>
              </a:rPr>
              <a:t>(12), 2259–2272. </a:t>
            </a:r>
            <a:r>
              <a:rPr lang="en-US" sz="1800" u="sng" dirty="0">
                <a:effectLst/>
                <a:ea typeface="Calibri" panose="020F0502020204030204" pitchFamily="34" charset="0"/>
                <a:hlinkClick r:id="rId2">
                  <a:extLst>
                    <a:ext uri="{A12FA001-AC4F-418D-AE19-62706E023703}">
                      <ahyp:hlinkClr xmlns:ahyp="http://schemas.microsoft.com/office/drawing/2018/hyperlinkcolor" val="tx"/>
                    </a:ext>
                  </a:extLst>
                </a:hlinkClick>
              </a:rPr>
              <a:t>https://doi.org/10.1002/jclp.22845</a:t>
            </a:r>
            <a:endParaRPr lang="en-US" sz="1800" u="sng" dirty="0">
              <a:effectLst/>
              <a:ea typeface="Calibri" panose="020F0502020204030204" pitchFamily="34" charset="0"/>
            </a:endParaRPr>
          </a:p>
          <a:p>
            <a:pPr marR="0">
              <a:lnSpc>
                <a:spcPct val="107000"/>
              </a:lnSpc>
              <a:spcBef>
                <a:spcPts val="600"/>
              </a:spcBef>
              <a:spcAft>
                <a:spcPts val="600"/>
              </a:spcAft>
            </a:pPr>
            <a:r>
              <a:rPr lang="en-US" sz="1800" dirty="0">
                <a:effectLst/>
                <a:ea typeface="Calibri" panose="020F0502020204030204" pitchFamily="34" charset="0"/>
              </a:rPr>
              <a:t>McCallum, S. L., Mikocka, W. A. A., Gaughwin, M. D., Andrews, J. M., &amp; Turnbull, D. A. (2015). “I’m a sick person, not a bad person”: Patient experiences of treatments for alcohol use disorders. </a:t>
            </a:r>
            <a:r>
              <a:rPr lang="en-US" sz="1800" i="1" dirty="0">
                <a:effectLst/>
                <a:ea typeface="Calibri" panose="020F0502020204030204" pitchFamily="34" charset="0"/>
              </a:rPr>
              <a:t>Health Expectations, 19</a:t>
            </a:r>
            <a:r>
              <a:rPr lang="en-US" sz="1800" dirty="0">
                <a:effectLst/>
                <a:ea typeface="Calibri" panose="020F0502020204030204" pitchFamily="34" charset="0"/>
              </a:rPr>
              <a:t>(4), 828–841. https://doi.org/10.1111/hex.12379</a:t>
            </a:r>
          </a:p>
          <a:p>
            <a:pPr marR="0">
              <a:lnSpc>
                <a:spcPct val="107000"/>
              </a:lnSpc>
              <a:spcBef>
                <a:spcPts val="600"/>
              </a:spcBef>
              <a:spcAft>
                <a:spcPts val="600"/>
              </a:spcAft>
            </a:pPr>
            <a:r>
              <a:rPr lang="en-US" sz="1800" dirty="0">
                <a:effectLst/>
                <a:ea typeface="Calibri" panose="020F0502020204030204" pitchFamily="34" charset="0"/>
              </a:rPr>
              <a:t>McMahon, D. (2018, December 17). </a:t>
            </a:r>
            <a:r>
              <a:rPr lang="en-US" sz="1800" i="1" dirty="0">
                <a:effectLst/>
                <a:ea typeface="Calibri" panose="020F0502020204030204" pitchFamily="34" charset="0"/>
              </a:rPr>
              <a:t>When trauma slips into addiction</a:t>
            </a:r>
            <a:r>
              <a:rPr lang="en-US" sz="1800" dirty="0">
                <a:effectLst/>
                <a:ea typeface="Calibri" panose="020F0502020204030204" pitchFamily="34" charset="0"/>
              </a:rPr>
              <a:t>. The Imprint. https://imprintnews.org/child-trauma-2/when-trauma-slips-into-addiction/</a:t>
            </a:r>
          </a:p>
          <a:p>
            <a:pPr marR="0">
              <a:lnSpc>
                <a:spcPct val="107000"/>
              </a:lnSpc>
              <a:spcBef>
                <a:spcPts val="600"/>
              </a:spcBef>
              <a:spcAft>
                <a:spcPts val="600"/>
              </a:spcAft>
            </a:pPr>
            <a:r>
              <a:rPr lang="en-US" sz="1800" dirty="0">
                <a:effectLst/>
                <a:ea typeface="Calibri" panose="020F0502020204030204" pitchFamily="34" charset="0"/>
              </a:rPr>
              <a:t>Milburn, N. G., Stein, J. A., Lopez, S. A., Hilberg, A. M., Veprinsky, A., Arnold, E. M., … Comulada, W. S. (2019). Trauma, family factors and the mental health of homeless adolescents. </a:t>
            </a:r>
            <a:r>
              <a:rPr lang="en-US" sz="1800" i="1" dirty="0">
                <a:effectLst/>
                <a:ea typeface="Calibri" panose="020F0502020204030204" pitchFamily="34" charset="0"/>
              </a:rPr>
              <a:t>Journal of Child &amp; Adolescent Trauma, 12</a:t>
            </a:r>
            <a:r>
              <a:rPr lang="en-US" sz="1800" dirty="0">
                <a:effectLst/>
                <a:ea typeface="Calibri" panose="020F0502020204030204" pitchFamily="34" charset="0"/>
              </a:rPr>
              <a:t>(1), 37–47. doi:10.1007/s40653-017-0157-9</a:t>
            </a:r>
          </a:p>
          <a:p>
            <a:pPr marR="0">
              <a:lnSpc>
                <a:spcPct val="107000"/>
              </a:lnSpc>
              <a:spcBef>
                <a:spcPts val="600"/>
              </a:spcBef>
              <a:spcAft>
                <a:spcPts val="600"/>
              </a:spcAft>
            </a:pPr>
            <a:r>
              <a:rPr lang="en-US" sz="1800" dirty="0">
                <a:effectLst/>
                <a:ea typeface="Calibri" panose="020F0502020204030204" pitchFamily="34" charset="0"/>
              </a:rPr>
              <a:t>National Council for Behavioral Health (2020). </a:t>
            </a:r>
            <a:r>
              <a:rPr lang="en-US" sz="1800" i="1" dirty="0">
                <a:effectLst/>
                <a:ea typeface="Calibri" panose="020F0502020204030204" pitchFamily="34" charset="0"/>
              </a:rPr>
              <a:t>Trauma-informed, resilience-oriented care</a:t>
            </a:r>
            <a:r>
              <a:rPr lang="en-US" sz="1800" dirty="0">
                <a:effectLst/>
                <a:ea typeface="Calibri" panose="020F0502020204030204" pitchFamily="34" charset="0"/>
              </a:rPr>
              <a:t>. https://www.thenationalcouncil.org/consulting-services/trauma-informed-resilience-oriented-care/</a:t>
            </a:r>
          </a:p>
          <a:p>
            <a:pPr marL="457200" marR="0" indent="-457200">
              <a:lnSpc>
                <a:spcPct val="107000"/>
              </a:lnSpc>
              <a:spcBef>
                <a:spcPts val="600"/>
              </a:spcBef>
              <a:spcAft>
                <a:spcPts val="600"/>
              </a:spcAft>
            </a:pPr>
            <a:endParaRPr lang="en-US" sz="1800" dirty="0">
              <a:effectLst/>
              <a:ea typeface="Calibri" panose="020F0502020204030204" pitchFamily="34" charset="0"/>
            </a:endParaRPr>
          </a:p>
          <a:p>
            <a:endParaRPr lang="en-US" dirty="0"/>
          </a:p>
        </p:txBody>
      </p:sp>
    </p:spTree>
    <p:extLst>
      <p:ext uri="{BB962C8B-B14F-4D97-AF65-F5344CB8AC3E}">
        <p14:creationId xmlns:p14="http://schemas.microsoft.com/office/powerpoint/2010/main" val="125736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FEF9C-6DE4-4DD2-AB70-723B8A0A14D8}"/>
              </a:ext>
            </a:extLst>
          </p:cNvPr>
          <p:cNvSpPr>
            <a:spLocks noGrp="1"/>
          </p:cNvSpPr>
          <p:nvPr>
            <p:ph type="title"/>
          </p:nvPr>
        </p:nvSpPr>
        <p:spPr>
          <a:xfrm>
            <a:off x="303212" y="228600"/>
            <a:ext cx="10820402" cy="533400"/>
          </a:xfrm>
        </p:spPr>
        <p:txBody>
          <a:bodyPr>
            <a:normAutofit fontScale="90000"/>
          </a:bodyPr>
          <a:lstStyle/>
          <a:p>
            <a:r>
              <a:rPr lang="en-US" dirty="0"/>
              <a:t>Continued…</a:t>
            </a:r>
          </a:p>
        </p:txBody>
      </p:sp>
      <p:sp>
        <p:nvSpPr>
          <p:cNvPr id="3" name="Content Placeholder 2">
            <a:extLst>
              <a:ext uri="{FF2B5EF4-FFF2-40B4-BE49-F238E27FC236}">
                <a16:creationId xmlns:a16="http://schemas.microsoft.com/office/drawing/2014/main" id="{AEDCFE72-4ABE-4911-A796-EE410B37C0D8}"/>
              </a:ext>
            </a:extLst>
          </p:cNvPr>
          <p:cNvSpPr>
            <a:spLocks noGrp="1"/>
          </p:cNvSpPr>
          <p:nvPr>
            <p:ph idx="1"/>
          </p:nvPr>
        </p:nvSpPr>
        <p:spPr>
          <a:xfrm>
            <a:off x="303212" y="914400"/>
            <a:ext cx="10820402" cy="5638800"/>
          </a:xfrm>
        </p:spPr>
        <p:txBody>
          <a:bodyPr>
            <a:normAutofit fontScale="92500" lnSpcReduction="20000"/>
          </a:bodyPr>
          <a:lstStyle/>
          <a:p>
            <a:pPr>
              <a:spcBef>
                <a:spcPts val="600"/>
              </a:spcBef>
              <a:spcAft>
                <a:spcPts val="600"/>
              </a:spcAft>
            </a:pPr>
            <a:r>
              <a:rPr lang="en-US" sz="1800" dirty="0">
                <a:effectLst/>
                <a:ea typeface="Calibri" panose="020F0502020204030204" pitchFamily="34" charset="0"/>
              </a:rPr>
              <a:t>Owens, L., Gilmore, K., Terplan, M., Prager, S., &amp; Micks, E. (2020). Providing reproductive health services for women who inject drugs: A pilot program. </a:t>
            </a:r>
            <a:r>
              <a:rPr lang="en-US" sz="1800" i="1" dirty="0">
                <a:effectLst/>
                <a:ea typeface="Calibri" panose="020F0502020204030204" pitchFamily="34" charset="0"/>
              </a:rPr>
              <a:t>Harm Reduction Journal, 17</a:t>
            </a:r>
            <a:r>
              <a:rPr lang="en-US" sz="1800" dirty="0">
                <a:effectLst/>
                <a:ea typeface="Calibri" panose="020F0502020204030204" pitchFamily="34" charset="0"/>
              </a:rPr>
              <a:t>(1), 1–11. https://doi.org/10.1186/s12954-020-00395-y</a:t>
            </a:r>
          </a:p>
          <a:p>
            <a:pPr>
              <a:spcBef>
                <a:spcPts val="600"/>
              </a:spcBef>
              <a:spcAft>
                <a:spcPts val="600"/>
              </a:spcAft>
            </a:pPr>
            <a:r>
              <a:rPr lang="en-US" sz="1800" dirty="0">
                <a:effectLst/>
                <a:ea typeface="Calibri" panose="020F0502020204030204" pitchFamily="34" charset="0"/>
              </a:rPr>
              <a:t>Quitangon, G. (2019). Vicarious trauma in clinicians: Fostering resilience and preventing burnout. </a:t>
            </a:r>
            <a:r>
              <a:rPr lang="en-US" sz="1800" i="1" dirty="0">
                <a:effectLst/>
                <a:ea typeface="Calibri" panose="020F0502020204030204" pitchFamily="34" charset="0"/>
              </a:rPr>
              <a:t>Psychiatric Times, 36</a:t>
            </a:r>
            <a:r>
              <a:rPr lang="en-US" sz="1800" dirty="0">
                <a:effectLst/>
                <a:ea typeface="Calibri" panose="020F0502020204030204" pitchFamily="34" charset="0"/>
              </a:rPr>
              <a:t>(7), 18–19.</a:t>
            </a:r>
          </a:p>
          <a:p>
            <a:pPr>
              <a:spcBef>
                <a:spcPts val="600"/>
              </a:spcBef>
              <a:spcAft>
                <a:spcPts val="600"/>
              </a:spcAft>
            </a:pPr>
            <a:r>
              <a:rPr lang="en-US" sz="1800" dirty="0">
                <a:effectLst/>
                <a:ea typeface="Calibri" panose="020F0502020204030204" pitchFamily="34" charset="0"/>
              </a:rPr>
              <a:t>Romero, L. M., Oluwatosin, O., Hallum-Montes, R., Varanasi, B., Mueller, T., House, L. D., Schlanger, K., &amp; Middleton, D. (2017). Efforts to increase implementation of evidence-based clinical practices to improve adolescent-friendly reproductive health services. </a:t>
            </a:r>
            <a:r>
              <a:rPr lang="en-US" sz="1800" i="1" dirty="0">
                <a:effectLst/>
                <a:ea typeface="Calibri" panose="020F0502020204030204" pitchFamily="34" charset="0"/>
              </a:rPr>
              <a:t>Journal of Adolescent Health, 60</a:t>
            </a:r>
            <a:r>
              <a:rPr lang="en-US" sz="1800" dirty="0">
                <a:effectLst/>
                <a:ea typeface="Calibri" panose="020F0502020204030204" pitchFamily="34" charset="0"/>
              </a:rPr>
              <a:t>, 530-537. http://dx.doi.org/10.1016/jadolhealth02016.07.017</a:t>
            </a:r>
          </a:p>
          <a:p>
            <a:pPr>
              <a:spcBef>
                <a:spcPts val="600"/>
              </a:spcBef>
              <a:spcAft>
                <a:spcPts val="600"/>
              </a:spcAft>
            </a:pPr>
            <a:r>
              <a:rPr lang="en-US" sz="1600" b="0" i="0" dirty="0">
                <a:solidFill>
                  <a:srgbClr val="212121"/>
                </a:solidFill>
                <a:effectLst/>
              </a:rPr>
              <a:t>Shah, P., </a:t>
            </a:r>
            <a:r>
              <a:rPr lang="en-US" sz="1600" b="0" i="0" dirty="0" err="1">
                <a:solidFill>
                  <a:srgbClr val="212121"/>
                </a:solidFill>
                <a:effectLst/>
              </a:rPr>
              <a:t>Quilty</a:t>
            </a:r>
            <a:r>
              <a:rPr lang="en-US" sz="1600" b="0" i="0" dirty="0">
                <a:solidFill>
                  <a:srgbClr val="212121"/>
                </a:solidFill>
                <a:effectLst/>
              </a:rPr>
              <a:t>, L., Kim, J., Graff-Guerrero, A., &amp; </a:t>
            </a:r>
            <a:r>
              <a:rPr lang="en-US" sz="1600" b="0" i="0" dirty="0" err="1">
                <a:solidFill>
                  <a:srgbClr val="212121"/>
                </a:solidFill>
                <a:effectLst/>
              </a:rPr>
              <a:t>Gerretsen</a:t>
            </a:r>
            <a:r>
              <a:rPr lang="en-US" sz="1600" b="0" i="0" dirty="0">
                <a:solidFill>
                  <a:srgbClr val="212121"/>
                </a:solidFill>
                <a:effectLst/>
              </a:rPr>
              <a:t>, P. (2020). Impaired Awareness of Problem and Pathological Gambling: A Review. </a:t>
            </a:r>
            <a:r>
              <a:rPr lang="en-US" sz="1600" b="0" i="1" dirty="0">
                <a:solidFill>
                  <a:srgbClr val="212121"/>
                </a:solidFill>
                <a:effectLst/>
              </a:rPr>
              <a:t>Journal of gambling studies</a:t>
            </a:r>
            <a:r>
              <a:rPr lang="en-US" sz="1600" b="0" i="0" dirty="0">
                <a:solidFill>
                  <a:srgbClr val="212121"/>
                </a:solidFill>
                <a:effectLst/>
              </a:rPr>
              <a:t>, </a:t>
            </a:r>
            <a:r>
              <a:rPr lang="en-US" sz="1600" b="0" i="1" dirty="0">
                <a:solidFill>
                  <a:srgbClr val="212121"/>
                </a:solidFill>
                <a:effectLst/>
              </a:rPr>
              <a:t>36</a:t>
            </a:r>
            <a:r>
              <a:rPr lang="en-US" sz="1600" b="0" i="0" dirty="0">
                <a:solidFill>
                  <a:srgbClr val="212121"/>
                </a:solidFill>
                <a:effectLst/>
              </a:rPr>
              <a:t>(1), 39–50. https://doi.org/10.1007/s10899-019-09926-0</a:t>
            </a:r>
            <a:endParaRPr lang="en-US" sz="1800" dirty="0">
              <a:effectLst/>
              <a:ea typeface="Calibri" panose="020F0502020204030204" pitchFamily="34" charset="0"/>
              <a:cs typeface="Arial" panose="020B0604020202020204" pitchFamily="34" charset="0"/>
            </a:endParaRPr>
          </a:p>
          <a:p>
            <a:pPr>
              <a:spcBef>
                <a:spcPts val="600"/>
              </a:spcBef>
              <a:spcAft>
                <a:spcPts val="600"/>
              </a:spcAft>
            </a:pPr>
            <a:r>
              <a:rPr lang="en-US" sz="1800" dirty="0">
                <a:effectLst/>
                <a:ea typeface="Calibri" panose="020F0502020204030204" pitchFamily="34" charset="0"/>
                <a:cs typeface="Arial" panose="020B0604020202020204" pitchFamily="34" charset="0"/>
              </a:rPr>
              <a:t>Sohn, E. (2023, July1). How gambling affects the brain and who is most vulnerable to addiction. https://www.apa.org/monitor/2023/07/how-gambling-affects-the-brain</a:t>
            </a:r>
          </a:p>
          <a:p>
            <a:pPr>
              <a:spcBef>
                <a:spcPts val="600"/>
              </a:spcBef>
              <a:spcAft>
                <a:spcPts val="600"/>
              </a:spcAft>
            </a:pPr>
            <a:r>
              <a:rPr lang="en-US" sz="1800" dirty="0">
                <a:effectLst/>
                <a:ea typeface="Calibri" panose="020F0502020204030204" pitchFamily="34" charset="0"/>
                <a:cs typeface="Arial" panose="020B0604020202020204" pitchFamily="34" charset="0"/>
              </a:rPr>
              <a:t>South Pacific Private (2021, October 21). The connection between trauma and gambling. https://www.southpacificprivate.com.au/our-blog/addiction-rehab/gambling-addiction/connection-between-trauma-and-gambling/</a:t>
            </a:r>
          </a:p>
          <a:p>
            <a:pPr>
              <a:spcBef>
                <a:spcPts val="600"/>
              </a:spcBef>
              <a:spcAft>
                <a:spcPts val="600"/>
              </a:spcAft>
            </a:pPr>
            <a:r>
              <a:rPr lang="en-US" sz="1800" dirty="0">
                <a:effectLst/>
                <a:latin typeface="Times New Roman" panose="02020603050405020304" pitchFamily="18" charset="0"/>
                <a:ea typeface="Calibri" panose="020F0502020204030204" pitchFamily="34" charset="0"/>
              </a:rPr>
              <a:t>Substance Abuse and Mental Health Service Administration. (2022). </a:t>
            </a:r>
            <a:r>
              <a:rPr lang="en-US" sz="1800" i="1" dirty="0">
                <a:effectLst/>
                <a:latin typeface="Times New Roman" panose="02020603050405020304" pitchFamily="18" charset="0"/>
                <a:ea typeface="Calibri" panose="020F0502020204030204" pitchFamily="34" charset="0"/>
              </a:rPr>
              <a:t>Trauma and violence</a:t>
            </a:r>
            <a:r>
              <a:rPr lang="en-US" sz="1800" dirty="0">
                <a:effectLst/>
                <a:latin typeface="Times New Roman" panose="02020603050405020304" pitchFamily="18" charset="0"/>
                <a:ea typeface="Calibri" panose="020F0502020204030204" pitchFamily="34" charset="0"/>
              </a:rPr>
              <a:t>. https://www.samhsa.gov/trauma-violence</a:t>
            </a:r>
            <a:endParaRPr lang="en-US" sz="1800" dirty="0">
              <a:effectLst/>
              <a:latin typeface="Arial" panose="020B0604020202020204" pitchFamily="34" charset="0"/>
              <a:ea typeface="Calibri" panose="020F0502020204030204" pitchFamily="34" charset="0"/>
            </a:endParaRPr>
          </a:p>
          <a:p>
            <a:pPr>
              <a:spcBef>
                <a:spcPts val="600"/>
              </a:spcBef>
              <a:spcAft>
                <a:spcPts val="600"/>
              </a:spcAft>
            </a:pPr>
            <a:r>
              <a:rPr lang="en-US" sz="1800" dirty="0">
                <a:effectLst/>
                <a:ea typeface="Calibri" panose="020F0502020204030204" pitchFamily="34" charset="0"/>
              </a:rPr>
              <a:t>Thomas, L. (2019, February 27). </a:t>
            </a:r>
            <a:r>
              <a:rPr lang="en-US" sz="1800" i="1" dirty="0">
                <a:effectLst/>
                <a:ea typeface="Calibri" panose="020F0502020204030204" pitchFamily="34" charset="0"/>
              </a:rPr>
              <a:t>Prisoner post traumatic stress</a:t>
            </a:r>
            <a:r>
              <a:rPr lang="en-US" sz="1800" dirty="0">
                <a:effectLst/>
                <a:ea typeface="Calibri" panose="020F0502020204030204" pitchFamily="34" charset="0"/>
              </a:rPr>
              <a:t>. News Medical Life Sciences. </a:t>
            </a:r>
            <a:r>
              <a:rPr lang="en-US" sz="1800" dirty="0">
                <a:solidFill>
                  <a:srgbClr val="000000"/>
                </a:solidFill>
                <a:effectLst/>
                <a:ea typeface="Calibri" panose="020F0502020204030204" pitchFamily="34" charset="0"/>
              </a:rPr>
              <a:t>https://www.news-medical.net/health/Prisoner-Post-Traumatic-Stress.aspx</a:t>
            </a:r>
            <a:r>
              <a:rPr lang="en-US" sz="1800" dirty="0">
                <a:effectLst/>
                <a:ea typeface="Calibri" panose="020F0502020204030204" pitchFamily="34" charset="0"/>
              </a:rPr>
              <a:t> </a:t>
            </a:r>
          </a:p>
          <a:p>
            <a:pPr>
              <a:spcBef>
                <a:spcPts val="600"/>
              </a:spcBef>
              <a:spcAft>
                <a:spcPts val="600"/>
              </a:spcAft>
            </a:pPr>
            <a:r>
              <a:rPr lang="en-US" sz="1800" dirty="0">
                <a:effectLst/>
                <a:ea typeface="Calibri" panose="020F0502020204030204" pitchFamily="34" charset="0"/>
              </a:rPr>
              <a:t>Weiten, W. (2021). </a:t>
            </a:r>
            <a:r>
              <a:rPr lang="en-US" sz="1800" i="1" dirty="0">
                <a:effectLst/>
                <a:ea typeface="Calibri" panose="020F0502020204030204" pitchFamily="34" charset="0"/>
              </a:rPr>
              <a:t>Psychology: Themes and variations</a:t>
            </a:r>
            <a:r>
              <a:rPr lang="en-US" sz="1800" dirty="0">
                <a:effectLst/>
                <a:ea typeface="Calibri" panose="020F0502020204030204" pitchFamily="34" charset="0"/>
              </a:rPr>
              <a:t>, (11</a:t>
            </a:r>
            <a:r>
              <a:rPr lang="en-US" sz="1800" baseline="30000" dirty="0">
                <a:effectLst/>
                <a:ea typeface="Calibri" panose="020F0502020204030204" pitchFamily="34" charset="0"/>
              </a:rPr>
              <a:t>th</a:t>
            </a:r>
            <a:r>
              <a:rPr lang="en-US" sz="1800" dirty="0">
                <a:effectLst/>
                <a:ea typeface="Calibri" panose="020F0502020204030204" pitchFamily="34" charset="0"/>
              </a:rPr>
              <a:t> ed.). Cengage.</a:t>
            </a:r>
          </a:p>
          <a:p>
            <a:pPr>
              <a:spcBef>
                <a:spcPts val="600"/>
              </a:spcBef>
              <a:spcAft>
                <a:spcPts val="600"/>
              </a:spcAft>
            </a:pPr>
            <a:r>
              <a:rPr lang="en-US" sz="1800" dirty="0">
                <a:effectLst/>
                <a:ea typeface="Calibri" panose="020F0502020204030204" pitchFamily="34" charset="0"/>
              </a:rPr>
              <a:t>Zare, M., Narayan, M., Lasway, A., Kitsantas, P., Wojtusiak, J., &amp; Oetjen, C. A. (2018). Influence of Adverse Childhood Experiences on anxiety and depression in children aged 6 to 11 years. </a:t>
            </a:r>
            <a:r>
              <a:rPr lang="en-US" sz="1800" i="1" dirty="0">
                <a:effectLst/>
                <a:ea typeface="Calibri" panose="020F0502020204030204" pitchFamily="34" charset="0"/>
              </a:rPr>
              <a:t>Pediatric Nursing, 44</a:t>
            </a:r>
            <a:r>
              <a:rPr lang="en-US" sz="1800" dirty="0">
                <a:effectLst/>
                <a:ea typeface="Calibri" panose="020F0502020204030204" pitchFamily="34" charset="0"/>
              </a:rPr>
              <a:t>(6), 267–274. </a:t>
            </a:r>
          </a:p>
          <a:p>
            <a:pPr>
              <a:spcBef>
                <a:spcPts val="600"/>
              </a:spcBef>
              <a:spcAft>
                <a:spcPts val="600"/>
              </a:spcAft>
            </a:pPr>
            <a:endParaRPr lang="en-US" sz="1800" dirty="0">
              <a:effectLst/>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62556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19490-3320-42CD-9013-58AB3CF85C9E}"/>
              </a:ext>
            </a:extLst>
          </p:cNvPr>
          <p:cNvSpPr>
            <a:spLocks noGrp="1"/>
          </p:cNvSpPr>
          <p:nvPr>
            <p:ph type="title"/>
          </p:nvPr>
        </p:nvSpPr>
        <p:spPr>
          <a:xfrm>
            <a:off x="150813" y="304800"/>
            <a:ext cx="3733800" cy="4210050"/>
          </a:xfrm>
        </p:spPr>
        <p:txBody>
          <a:bodyPr anchor="b">
            <a:noAutofit/>
          </a:bodyPr>
          <a:lstStyle/>
          <a:p>
            <a:pPr algn="ctr"/>
            <a:r>
              <a:rPr lang="en-US" sz="7200" dirty="0"/>
              <a:t>Thank you for coming!!!</a:t>
            </a:r>
          </a:p>
        </p:txBody>
      </p:sp>
      <p:pic>
        <p:nvPicPr>
          <p:cNvPr id="5122" name="Picture 2" descr="fin end - Lazy Loft">
            <a:extLst>
              <a:ext uri="{FF2B5EF4-FFF2-40B4-BE49-F238E27FC236}">
                <a16:creationId xmlns:a16="http://schemas.microsoft.com/office/drawing/2014/main" id="{6C9C3F16-757C-4413-9AD7-CBD1F5BD6C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408612" y="1676400"/>
            <a:ext cx="5586634" cy="3010978"/>
          </a:xfrm>
          <a:prstGeom prst="rect">
            <a:avLst/>
          </a:prstGeom>
          <a:ln w="88900" cap="sq" cmpd="thickThin">
            <a:solidFill>
              <a:srgbClr val="000000"/>
            </a:solidFill>
            <a:prstDash val="solid"/>
            <a:miter lim="800000"/>
          </a:ln>
          <a:effectLst>
            <a:innerShdw blurRad="76200">
              <a:srgbClr val="000000"/>
            </a:innerShdw>
          </a:effectLst>
        </p:spPr>
      </p:pic>
      <p:sp>
        <p:nvSpPr>
          <p:cNvPr id="71" name="Text Placeholder 2">
            <a:extLst>
              <a:ext uri="{FF2B5EF4-FFF2-40B4-BE49-F238E27FC236}">
                <a16:creationId xmlns:a16="http://schemas.microsoft.com/office/drawing/2014/main" id="{0B2C8651-B952-4F57-BC3B-C7C32F16D727}"/>
              </a:ext>
            </a:extLst>
          </p:cNvPr>
          <p:cNvSpPr>
            <a:spLocks noGrp="1"/>
          </p:cNvSpPr>
          <p:nvPr>
            <p:ph type="body" sz="half" idx="2"/>
          </p:nvPr>
        </p:nvSpPr>
        <p:spPr>
          <a:xfrm>
            <a:off x="227012" y="5181600"/>
            <a:ext cx="4114799" cy="1524000"/>
          </a:xfrm>
        </p:spPr>
        <p:txBody>
          <a:bodyPr>
            <a:noAutofit/>
          </a:bodyPr>
          <a:lstStyle/>
          <a:p>
            <a:r>
              <a:rPr lang="en-US" sz="2400" dirty="0"/>
              <a:t>Dana C. Branson, PhD, LCSW</a:t>
            </a:r>
          </a:p>
        </p:txBody>
      </p:sp>
    </p:spTree>
    <p:extLst>
      <p:ext uri="{BB962C8B-B14F-4D97-AF65-F5344CB8AC3E}">
        <p14:creationId xmlns:p14="http://schemas.microsoft.com/office/powerpoint/2010/main" val="73292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BB179-9EE0-9B54-C98A-DE6D33858674}"/>
              </a:ext>
            </a:extLst>
          </p:cNvPr>
          <p:cNvSpPr>
            <a:spLocks noGrp="1"/>
          </p:cNvSpPr>
          <p:nvPr>
            <p:ph type="title"/>
          </p:nvPr>
        </p:nvSpPr>
        <p:spPr>
          <a:xfrm>
            <a:off x="1096994" y="286605"/>
            <a:ext cx="10055781" cy="856396"/>
          </a:xfrm>
        </p:spPr>
        <p:txBody>
          <a:bodyPr>
            <a:normAutofit fontScale="90000"/>
          </a:bodyPr>
          <a:lstStyle/>
          <a:p>
            <a:r>
              <a:rPr lang="en-US" dirty="0">
                <a:solidFill>
                  <a:schemeClr val="tx1"/>
                </a:solidFill>
              </a:rPr>
              <a:t>Gambling Disorder (GD) adds another layer</a:t>
            </a:r>
          </a:p>
        </p:txBody>
      </p:sp>
      <p:sp>
        <p:nvSpPr>
          <p:cNvPr id="3" name="Content Placeholder 2">
            <a:extLst>
              <a:ext uri="{FF2B5EF4-FFF2-40B4-BE49-F238E27FC236}">
                <a16:creationId xmlns:a16="http://schemas.microsoft.com/office/drawing/2014/main" id="{19E727F0-0AFD-BA92-CBEE-D2E957C68AFA}"/>
              </a:ext>
            </a:extLst>
          </p:cNvPr>
          <p:cNvSpPr>
            <a:spLocks noGrp="1"/>
          </p:cNvSpPr>
          <p:nvPr>
            <p:ph sz="half" idx="1"/>
          </p:nvPr>
        </p:nvSpPr>
        <p:spPr>
          <a:xfrm>
            <a:off x="303212" y="1371600"/>
            <a:ext cx="5730254" cy="4876800"/>
          </a:xfrm>
        </p:spPr>
        <p:txBody>
          <a:bodyPr>
            <a:normAutofit fontScale="92500"/>
          </a:bodyPr>
          <a:lstStyle/>
          <a:p>
            <a:r>
              <a:rPr lang="en-US" sz="3600" dirty="0">
                <a:solidFill>
                  <a:schemeClr val="tx1"/>
                </a:solidFill>
              </a:rPr>
              <a:t>Oh…there is more!</a:t>
            </a:r>
          </a:p>
          <a:p>
            <a:pPr>
              <a:buFont typeface="Wingdings" panose="05000000000000000000" pitchFamily="2" charset="2"/>
              <a:buChar char="§"/>
            </a:pPr>
            <a:r>
              <a:rPr lang="en-US" dirty="0">
                <a:solidFill>
                  <a:schemeClr val="tx1"/>
                </a:solidFill>
              </a:rPr>
              <a:t>Most who struggle with GD have experienced trauma of some sort (child, teen, &amp;/or adult)</a:t>
            </a:r>
          </a:p>
          <a:p>
            <a:pPr lvl="1">
              <a:buFont typeface="Wingdings" panose="05000000000000000000" pitchFamily="2" charset="2"/>
              <a:buChar char="§"/>
            </a:pPr>
            <a:r>
              <a:rPr lang="en-US" dirty="0">
                <a:solidFill>
                  <a:schemeClr val="tx1"/>
                </a:solidFill>
              </a:rPr>
              <a:t>Coping technique????</a:t>
            </a:r>
          </a:p>
          <a:p>
            <a:pPr lvl="1">
              <a:buFont typeface="Wingdings" panose="05000000000000000000" pitchFamily="2" charset="2"/>
              <a:buChar char="§"/>
            </a:pPr>
            <a:r>
              <a:rPr lang="en-US" dirty="0">
                <a:solidFill>
                  <a:schemeClr val="tx1"/>
                </a:solidFill>
              </a:rPr>
              <a:t>Can help with numbness or to numb/escape pain </a:t>
            </a:r>
            <a:r>
              <a:rPr lang="en-US" sz="1200" dirty="0">
                <a:solidFill>
                  <a:schemeClr val="tx1"/>
                </a:solidFill>
              </a:rPr>
              <a:t>(</a:t>
            </a:r>
            <a:r>
              <a:rPr lang="en-US" sz="1200" dirty="0" err="1">
                <a:solidFill>
                  <a:schemeClr val="tx1"/>
                </a:solidFill>
              </a:rPr>
              <a:t>Horak</a:t>
            </a:r>
            <a:r>
              <a:rPr lang="en-US" sz="1200" dirty="0">
                <a:solidFill>
                  <a:schemeClr val="tx1"/>
                </a:solidFill>
              </a:rPr>
              <a:t> et al., 2021)</a:t>
            </a:r>
          </a:p>
          <a:p>
            <a:pPr>
              <a:buFont typeface="Wingdings" panose="05000000000000000000" pitchFamily="2" charset="2"/>
              <a:buChar char="§"/>
            </a:pPr>
            <a:r>
              <a:rPr lang="en-US" dirty="0">
                <a:solidFill>
                  <a:schemeClr val="tx1"/>
                </a:solidFill>
              </a:rPr>
              <a:t>95% of people struggling with GD also meet criterial for:</a:t>
            </a:r>
          </a:p>
          <a:p>
            <a:pPr lvl="1">
              <a:buFont typeface="Wingdings" panose="05000000000000000000" pitchFamily="2" charset="2"/>
              <a:buChar char="§"/>
            </a:pPr>
            <a:r>
              <a:rPr lang="en-US" dirty="0">
                <a:solidFill>
                  <a:schemeClr val="tx1"/>
                </a:solidFill>
              </a:rPr>
              <a:t> SUDs</a:t>
            </a:r>
          </a:p>
          <a:p>
            <a:pPr lvl="1">
              <a:buFont typeface="Wingdings" panose="05000000000000000000" pitchFamily="2" charset="2"/>
              <a:buChar char="§"/>
            </a:pPr>
            <a:r>
              <a:rPr lang="en-US" dirty="0">
                <a:solidFill>
                  <a:schemeClr val="tx1"/>
                </a:solidFill>
              </a:rPr>
              <a:t>Mental health issues (mood &amp; anxiety disorders; </a:t>
            </a:r>
            <a:r>
              <a:rPr lang="en-US" sz="1200" dirty="0">
                <a:solidFill>
                  <a:schemeClr val="tx1"/>
                </a:solidFill>
              </a:rPr>
              <a:t>South Pacific Private, 2021)</a:t>
            </a:r>
          </a:p>
          <a:p>
            <a:pPr>
              <a:buFont typeface="Wingdings" panose="05000000000000000000" pitchFamily="2" charset="2"/>
              <a:buChar char="§"/>
            </a:pPr>
            <a:r>
              <a:rPr lang="en-US" dirty="0">
                <a:solidFill>
                  <a:schemeClr val="tx1"/>
                </a:solidFill>
              </a:rPr>
              <a:t>GD is a poorly understood phenomenon that contributes to denial, lack of seeking help, and negative clinical outcomes </a:t>
            </a:r>
            <a:r>
              <a:rPr lang="en-US" sz="1200" dirty="0">
                <a:solidFill>
                  <a:schemeClr val="tx1"/>
                </a:solidFill>
              </a:rPr>
              <a:t>(Shah et al., 2020)</a:t>
            </a:r>
          </a:p>
          <a:p>
            <a:pPr>
              <a:buFont typeface="Wingdings" panose="05000000000000000000" pitchFamily="2" charset="2"/>
              <a:buChar char="§"/>
            </a:pPr>
            <a:r>
              <a:rPr lang="en-US" dirty="0">
                <a:solidFill>
                  <a:schemeClr val="tx1"/>
                </a:solidFill>
              </a:rPr>
              <a:t>Only about 20% of people with GD seek treatment, and 70% of those return to gambling activities </a:t>
            </a:r>
            <a:r>
              <a:rPr lang="en-US" sz="1200" dirty="0">
                <a:solidFill>
                  <a:schemeClr val="tx1"/>
                </a:solidFill>
              </a:rPr>
              <a:t>(Sohn, 2023)</a:t>
            </a:r>
          </a:p>
        </p:txBody>
      </p:sp>
      <p:sp>
        <p:nvSpPr>
          <p:cNvPr id="4" name="Content Placeholder 3">
            <a:extLst>
              <a:ext uri="{FF2B5EF4-FFF2-40B4-BE49-F238E27FC236}">
                <a16:creationId xmlns:a16="http://schemas.microsoft.com/office/drawing/2014/main" id="{7075D6F1-0F18-10D5-EFD8-276087310223}"/>
              </a:ext>
            </a:extLst>
          </p:cNvPr>
          <p:cNvSpPr>
            <a:spLocks noGrp="1"/>
          </p:cNvSpPr>
          <p:nvPr>
            <p:ph sz="half" idx="2"/>
          </p:nvPr>
        </p:nvSpPr>
        <p:spPr/>
        <p:txBody>
          <a:bodyPr>
            <a:normAutofit fontScale="92500"/>
          </a:bodyPr>
          <a:lstStyle/>
          <a:p>
            <a:endParaRPr lang="en-US">
              <a:solidFill>
                <a:schemeClr val="tx1"/>
              </a:solidFill>
            </a:endParaRPr>
          </a:p>
        </p:txBody>
      </p:sp>
      <p:pic>
        <p:nvPicPr>
          <p:cNvPr id="3074" name="Picture 2" descr="Discover 9 Warning Signs of a Gambling Addiction Now">
            <a:extLst>
              <a:ext uri="{FF2B5EF4-FFF2-40B4-BE49-F238E27FC236}">
                <a16:creationId xmlns:a16="http://schemas.microsoft.com/office/drawing/2014/main" id="{52AB22EB-D7D8-CD9A-81E8-5CBF57808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1313" y="1371600"/>
            <a:ext cx="5474300" cy="5246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47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97B1F-4DAB-4C20-A3B7-EFB514D532F4}"/>
              </a:ext>
            </a:extLst>
          </p:cNvPr>
          <p:cNvSpPr>
            <a:spLocks noGrp="1"/>
          </p:cNvSpPr>
          <p:nvPr>
            <p:ph type="title"/>
          </p:nvPr>
        </p:nvSpPr>
        <p:spPr>
          <a:xfrm>
            <a:off x="379412" y="381000"/>
            <a:ext cx="10760350" cy="533400"/>
          </a:xfrm>
        </p:spPr>
        <p:txBody>
          <a:bodyPr>
            <a:normAutofit fontScale="90000"/>
          </a:bodyPr>
          <a:lstStyle/>
          <a:p>
            <a:r>
              <a:rPr lang="en-US" dirty="0">
                <a:solidFill>
                  <a:schemeClr val="tx1"/>
                </a:solidFill>
              </a:rPr>
              <a:t>Continued…</a:t>
            </a:r>
          </a:p>
        </p:txBody>
      </p:sp>
      <p:sp>
        <p:nvSpPr>
          <p:cNvPr id="3" name="Content Placeholder 2">
            <a:extLst>
              <a:ext uri="{FF2B5EF4-FFF2-40B4-BE49-F238E27FC236}">
                <a16:creationId xmlns:a16="http://schemas.microsoft.com/office/drawing/2014/main" id="{FE1B59E3-673A-4436-9DDB-7D286500A73E}"/>
              </a:ext>
            </a:extLst>
          </p:cNvPr>
          <p:cNvSpPr>
            <a:spLocks noGrp="1"/>
          </p:cNvSpPr>
          <p:nvPr>
            <p:ph sz="half" idx="1"/>
          </p:nvPr>
        </p:nvSpPr>
        <p:spPr>
          <a:xfrm>
            <a:off x="303212" y="990600"/>
            <a:ext cx="6019800" cy="5562600"/>
          </a:xfrm>
        </p:spPr>
        <p:txBody>
          <a:bodyPr/>
          <a:lstStyle/>
          <a:p>
            <a:r>
              <a:rPr lang="en-US" dirty="0">
                <a:solidFill>
                  <a:schemeClr val="tx1"/>
                </a:solidFill>
              </a:rPr>
              <a:t>Rarely do clients present for services with just 1 issue</a:t>
            </a:r>
          </a:p>
          <a:p>
            <a:pPr algn="ctr"/>
            <a:r>
              <a:rPr lang="en-US" dirty="0">
                <a:solidFill>
                  <a:schemeClr val="tx1"/>
                </a:solidFill>
              </a:rPr>
              <a:t>Seth, age 24</a:t>
            </a:r>
          </a:p>
          <a:p>
            <a:pPr lvl="1"/>
            <a:endParaRPr lang="en-US" dirty="0">
              <a:solidFill>
                <a:schemeClr val="tx1"/>
              </a:solidFill>
            </a:endParaRPr>
          </a:p>
          <a:p>
            <a:pPr lvl="1"/>
            <a:r>
              <a:rPr lang="en-US" dirty="0">
                <a:solidFill>
                  <a:schemeClr val="tx1"/>
                </a:solidFill>
              </a:rPr>
              <a:t>Needs residential SUDS treatment</a:t>
            </a:r>
          </a:p>
          <a:p>
            <a:pPr lvl="1"/>
            <a:r>
              <a:rPr lang="en-US" dirty="0">
                <a:solidFill>
                  <a:schemeClr val="tx1"/>
                </a:solidFill>
              </a:rPr>
              <a:t>Opioid Use Disorder (304.00; F11.20)</a:t>
            </a:r>
          </a:p>
          <a:p>
            <a:pPr lvl="1"/>
            <a:r>
              <a:rPr lang="en-US" dirty="0">
                <a:solidFill>
                  <a:schemeClr val="tx1"/>
                </a:solidFill>
              </a:rPr>
              <a:t>Major Depression (296.32; F33.1)</a:t>
            </a:r>
          </a:p>
          <a:p>
            <a:pPr lvl="1"/>
            <a:r>
              <a:rPr lang="en-US" dirty="0">
                <a:solidFill>
                  <a:schemeClr val="tx1"/>
                </a:solidFill>
              </a:rPr>
              <a:t>Anxiety Disorder (300.02; F41.1)</a:t>
            </a:r>
          </a:p>
          <a:p>
            <a:pPr lvl="1"/>
            <a:r>
              <a:rPr lang="en-US" dirty="0">
                <a:solidFill>
                  <a:schemeClr val="tx1"/>
                </a:solidFill>
              </a:rPr>
              <a:t>Struggles with GD</a:t>
            </a:r>
          </a:p>
          <a:p>
            <a:pPr lvl="1"/>
            <a:r>
              <a:rPr lang="en-US" dirty="0" err="1">
                <a:solidFill>
                  <a:schemeClr val="tx1"/>
                </a:solidFill>
              </a:rPr>
              <a:t>Hx</a:t>
            </a:r>
            <a:r>
              <a:rPr lang="en-US" dirty="0">
                <a:solidFill>
                  <a:schemeClr val="tx1"/>
                </a:solidFill>
              </a:rPr>
              <a:t> of child maltreatment</a:t>
            </a:r>
          </a:p>
          <a:p>
            <a:pPr lvl="1"/>
            <a:r>
              <a:rPr lang="en-US" dirty="0">
                <a:solidFill>
                  <a:schemeClr val="tx1"/>
                </a:solidFill>
              </a:rPr>
              <a:t>Children in Child Protective Services</a:t>
            </a:r>
          </a:p>
          <a:p>
            <a:pPr lvl="1"/>
            <a:r>
              <a:rPr lang="en-US" dirty="0">
                <a:solidFill>
                  <a:schemeClr val="tx1"/>
                </a:solidFill>
              </a:rPr>
              <a:t>10</a:t>
            </a:r>
            <a:r>
              <a:rPr lang="en-US" baseline="30000" dirty="0">
                <a:solidFill>
                  <a:schemeClr val="tx1"/>
                </a:solidFill>
              </a:rPr>
              <a:t>th</a:t>
            </a:r>
            <a:r>
              <a:rPr lang="en-US" dirty="0">
                <a:solidFill>
                  <a:schemeClr val="tx1"/>
                </a:solidFill>
              </a:rPr>
              <a:t> grade education</a:t>
            </a:r>
          </a:p>
          <a:p>
            <a:pPr lvl="1"/>
            <a:r>
              <a:rPr lang="en-US" dirty="0">
                <a:solidFill>
                  <a:schemeClr val="tx1"/>
                </a:solidFill>
              </a:rPr>
              <a:t>Unemployed </a:t>
            </a:r>
          </a:p>
          <a:p>
            <a:pPr lvl="1"/>
            <a:r>
              <a:rPr lang="en-US" dirty="0">
                <a:solidFill>
                  <a:schemeClr val="tx1"/>
                </a:solidFill>
              </a:rPr>
              <a:t>Untreated STI</a:t>
            </a:r>
          </a:p>
          <a:p>
            <a:pPr lvl="1"/>
            <a:r>
              <a:rPr lang="en-US" dirty="0">
                <a:solidFill>
                  <a:schemeClr val="tx1"/>
                </a:solidFill>
              </a:rPr>
              <a:t>Lacks positive family or community supports</a:t>
            </a:r>
          </a:p>
          <a:p>
            <a:pPr lvl="1"/>
            <a:r>
              <a:rPr lang="en-US" dirty="0">
                <a:solidFill>
                  <a:schemeClr val="tx1"/>
                </a:solidFill>
              </a:rPr>
              <a:t>Parole for possession</a:t>
            </a:r>
          </a:p>
          <a:p>
            <a:pPr lvl="1"/>
            <a:endParaRPr lang="en-US" dirty="0">
              <a:solidFill>
                <a:schemeClr val="tx1"/>
              </a:solidFill>
            </a:endParaRPr>
          </a:p>
        </p:txBody>
      </p:sp>
      <p:sp>
        <p:nvSpPr>
          <p:cNvPr id="4" name="Content Placeholder 3">
            <a:extLst>
              <a:ext uri="{FF2B5EF4-FFF2-40B4-BE49-F238E27FC236}">
                <a16:creationId xmlns:a16="http://schemas.microsoft.com/office/drawing/2014/main" id="{31CA0BAA-DFA8-4BC1-808F-6431B700F844}"/>
              </a:ext>
            </a:extLst>
          </p:cNvPr>
          <p:cNvSpPr>
            <a:spLocks noGrp="1"/>
          </p:cNvSpPr>
          <p:nvPr>
            <p:ph sz="half" idx="2"/>
          </p:nvPr>
        </p:nvSpPr>
        <p:spPr/>
        <p:txBody>
          <a:bodyPr/>
          <a:lstStyle/>
          <a:p>
            <a:endParaRPr lang="en-US" dirty="0">
              <a:solidFill>
                <a:schemeClr val="tx1"/>
              </a:solidFill>
            </a:endParaRPr>
          </a:p>
        </p:txBody>
      </p:sp>
      <p:pic>
        <p:nvPicPr>
          <p:cNvPr id="3074" name="Picture 2" descr="Sound About Right Thats Right GIF - SoundAboutRight ThatsRight SoundsRight GIFs">
            <a:extLst>
              <a:ext uri="{FF2B5EF4-FFF2-40B4-BE49-F238E27FC236}">
                <a16:creationId xmlns:a16="http://schemas.microsoft.com/office/drawing/2014/main" id="{A954EE0E-D867-4370-8F5A-B3D8F231712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56412" y="1214437"/>
            <a:ext cx="4429125" cy="4429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02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90EA5-CBBF-4911-BCB5-A96736026194}"/>
              </a:ext>
            </a:extLst>
          </p:cNvPr>
          <p:cNvSpPr>
            <a:spLocks noGrp="1"/>
          </p:cNvSpPr>
          <p:nvPr>
            <p:ph type="title"/>
          </p:nvPr>
        </p:nvSpPr>
        <p:spPr>
          <a:xfrm>
            <a:off x="1522414" y="533400"/>
            <a:ext cx="1904998" cy="838200"/>
          </a:xfrm>
        </p:spPr>
        <p:txBody>
          <a:bodyPr>
            <a:normAutofit/>
          </a:bodyPr>
          <a:lstStyle/>
          <a:p>
            <a:r>
              <a:rPr lang="en-US" sz="5400" dirty="0"/>
              <a:t>SUD</a:t>
            </a:r>
          </a:p>
        </p:txBody>
      </p:sp>
      <p:sp>
        <p:nvSpPr>
          <p:cNvPr id="3" name="Content Placeholder 2">
            <a:extLst>
              <a:ext uri="{FF2B5EF4-FFF2-40B4-BE49-F238E27FC236}">
                <a16:creationId xmlns:a16="http://schemas.microsoft.com/office/drawing/2014/main" id="{A051714C-6548-4F72-9842-D71964246A64}"/>
              </a:ext>
            </a:extLst>
          </p:cNvPr>
          <p:cNvSpPr>
            <a:spLocks noGrp="1"/>
          </p:cNvSpPr>
          <p:nvPr>
            <p:ph sz="half" idx="1"/>
          </p:nvPr>
        </p:nvSpPr>
        <p:spPr>
          <a:xfrm>
            <a:off x="455612" y="1600200"/>
            <a:ext cx="5711954" cy="4419600"/>
          </a:xfrm>
        </p:spPr>
        <p:txBody>
          <a:bodyPr>
            <a:normAutofit/>
          </a:bodyPr>
          <a:lstStyle/>
          <a:p>
            <a:r>
              <a:rPr lang="en-US" sz="2800" b="1" dirty="0">
                <a:solidFill>
                  <a:srgbClr val="FF0000"/>
                </a:solidFill>
              </a:rPr>
              <a:t>Substance Use Disorders (SUD): </a:t>
            </a:r>
          </a:p>
          <a:p>
            <a:pPr lvl="1"/>
            <a:r>
              <a:rPr lang="en-US" sz="2800" b="0" i="0" dirty="0">
                <a:solidFill>
                  <a:schemeClr val="tx2">
                    <a:lumMod val="50000"/>
                  </a:schemeClr>
                </a:solidFill>
                <a:effectLst/>
                <a:latin typeface="Tahoma" panose="020B0604030504040204" pitchFamily="34" charset="0"/>
              </a:rPr>
              <a:t>When the recurrent use of alcohol and/or drugs causes clinically significant impairment, including health problems, disability, and failure to meet major responsibilities at work, school, or home </a:t>
            </a:r>
            <a:r>
              <a:rPr lang="en-US" sz="1100" b="0" i="0" dirty="0">
                <a:solidFill>
                  <a:schemeClr val="tx2">
                    <a:lumMod val="50000"/>
                  </a:schemeClr>
                </a:solidFill>
                <a:effectLst/>
                <a:latin typeface="Tahoma" panose="020B0604030504040204" pitchFamily="34" charset="0"/>
              </a:rPr>
              <a:t>(SAMHSA, 2020)</a:t>
            </a:r>
            <a:endParaRPr lang="en-US" sz="1100" dirty="0"/>
          </a:p>
        </p:txBody>
      </p:sp>
      <p:sp>
        <p:nvSpPr>
          <p:cNvPr id="4" name="Content Placeholder 3">
            <a:extLst>
              <a:ext uri="{FF2B5EF4-FFF2-40B4-BE49-F238E27FC236}">
                <a16:creationId xmlns:a16="http://schemas.microsoft.com/office/drawing/2014/main" id="{2B692294-5C6F-4286-85E0-13ADFACAC4BA}"/>
              </a:ext>
            </a:extLst>
          </p:cNvPr>
          <p:cNvSpPr>
            <a:spLocks noGrp="1"/>
          </p:cNvSpPr>
          <p:nvPr>
            <p:ph sz="half" idx="2"/>
          </p:nvPr>
        </p:nvSpPr>
        <p:spPr/>
        <p:txBody>
          <a:bodyPr/>
          <a:lstStyle/>
          <a:p>
            <a:endParaRPr lang="en-US" dirty="0"/>
          </a:p>
        </p:txBody>
      </p:sp>
      <p:pic>
        <p:nvPicPr>
          <p:cNvPr id="4100" name="Picture 4" descr="dsm 5 additiction changes">
            <a:extLst>
              <a:ext uri="{FF2B5EF4-FFF2-40B4-BE49-F238E27FC236}">
                <a16:creationId xmlns:a16="http://schemas.microsoft.com/office/drawing/2014/main" id="{E44DA9BE-5580-470D-8D4A-F1E1386802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666" b="10000"/>
          <a:stretch/>
        </p:blipFill>
        <p:spPr bwMode="auto">
          <a:xfrm>
            <a:off x="6475412" y="685800"/>
            <a:ext cx="5178568" cy="57227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What to do if your Whitebox isn't collecting data (Cross-traffic) -  SamKnows Help Centre">
            <a:extLst>
              <a:ext uri="{FF2B5EF4-FFF2-40B4-BE49-F238E27FC236}">
                <a16:creationId xmlns:a16="http://schemas.microsoft.com/office/drawing/2014/main" id="{774D77FE-1053-4AAD-BEC4-6CB57CD073F9}"/>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456612" y="5071156"/>
            <a:ext cx="27432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68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42EB-58B3-9401-C7B9-662B5A008C77}"/>
              </a:ext>
            </a:extLst>
          </p:cNvPr>
          <p:cNvSpPr>
            <a:spLocks noGrp="1"/>
          </p:cNvSpPr>
          <p:nvPr>
            <p:ph type="title"/>
          </p:nvPr>
        </p:nvSpPr>
        <p:spPr>
          <a:xfrm>
            <a:off x="169863" y="286605"/>
            <a:ext cx="6610350" cy="932596"/>
          </a:xfrm>
        </p:spPr>
        <p:txBody>
          <a:bodyPr/>
          <a:lstStyle/>
          <a:p>
            <a:r>
              <a:rPr lang="en-US" dirty="0">
                <a:solidFill>
                  <a:srgbClr val="FF0000"/>
                </a:solidFill>
              </a:rPr>
              <a:t>Gambling Disorder (GD)</a:t>
            </a:r>
          </a:p>
        </p:txBody>
      </p:sp>
      <p:sp>
        <p:nvSpPr>
          <p:cNvPr id="3" name="Content Placeholder 2">
            <a:extLst>
              <a:ext uri="{FF2B5EF4-FFF2-40B4-BE49-F238E27FC236}">
                <a16:creationId xmlns:a16="http://schemas.microsoft.com/office/drawing/2014/main" id="{75C7001A-C223-3663-4E83-B67EA5F3AE8D}"/>
              </a:ext>
            </a:extLst>
          </p:cNvPr>
          <p:cNvSpPr>
            <a:spLocks noGrp="1"/>
          </p:cNvSpPr>
          <p:nvPr>
            <p:ph sz="half" idx="1"/>
          </p:nvPr>
        </p:nvSpPr>
        <p:spPr>
          <a:xfrm>
            <a:off x="303212" y="1371600"/>
            <a:ext cx="5730254" cy="4800600"/>
          </a:xfrm>
        </p:spPr>
        <p:txBody>
          <a:bodyPr>
            <a:normAutofit/>
          </a:bodyPr>
          <a:lstStyle/>
          <a:p>
            <a:pPr marL="0" indent="0">
              <a:buNone/>
            </a:pPr>
            <a:r>
              <a:rPr lang="en-US" b="1" dirty="0">
                <a:solidFill>
                  <a:schemeClr val="tx1"/>
                </a:solidFill>
              </a:rPr>
              <a:t>Persistent and recurrent problematic gambling behavior leading to clinically significant impairment or distress</a:t>
            </a:r>
          </a:p>
          <a:p>
            <a:pPr lvl="1"/>
            <a:r>
              <a:rPr lang="en-US" dirty="0">
                <a:solidFill>
                  <a:schemeClr val="tx1"/>
                </a:solidFill>
              </a:rPr>
              <a:t>Often preoccupied with gambling</a:t>
            </a:r>
          </a:p>
          <a:p>
            <a:pPr lvl="2"/>
            <a:r>
              <a:rPr lang="en-US" dirty="0">
                <a:solidFill>
                  <a:schemeClr val="tx1"/>
                </a:solidFill>
              </a:rPr>
              <a:t>Persistent thoughts of past experiences</a:t>
            </a:r>
          </a:p>
          <a:p>
            <a:pPr lvl="2"/>
            <a:r>
              <a:rPr lang="en-US" dirty="0">
                <a:solidFill>
                  <a:schemeClr val="tx1"/>
                </a:solidFill>
              </a:rPr>
              <a:t>Handicapping or planning next venture</a:t>
            </a:r>
          </a:p>
          <a:p>
            <a:pPr lvl="2"/>
            <a:r>
              <a:rPr lang="en-US" dirty="0">
                <a:solidFill>
                  <a:schemeClr val="tx1"/>
                </a:solidFill>
              </a:rPr>
              <a:t>How to get money to gamble</a:t>
            </a:r>
          </a:p>
          <a:p>
            <a:pPr lvl="1"/>
            <a:r>
              <a:rPr lang="en-US" dirty="0">
                <a:solidFill>
                  <a:schemeClr val="tx1"/>
                </a:solidFill>
              </a:rPr>
              <a:t>Needs increasing amounts of money to achieve desired excitement</a:t>
            </a:r>
          </a:p>
          <a:p>
            <a:pPr lvl="1"/>
            <a:r>
              <a:rPr lang="en-US" dirty="0">
                <a:solidFill>
                  <a:schemeClr val="tx1"/>
                </a:solidFill>
              </a:rPr>
              <a:t>Unsuccessful attempts to cut back</a:t>
            </a:r>
          </a:p>
          <a:p>
            <a:pPr lvl="1"/>
            <a:r>
              <a:rPr lang="en-US" dirty="0">
                <a:solidFill>
                  <a:schemeClr val="tx1"/>
                </a:solidFill>
              </a:rPr>
              <a:t>Often gambles with feeling distressed emotionally</a:t>
            </a:r>
          </a:p>
          <a:p>
            <a:pPr lvl="1"/>
            <a:r>
              <a:rPr lang="en-US" dirty="0">
                <a:solidFill>
                  <a:schemeClr val="tx1"/>
                </a:solidFill>
              </a:rPr>
              <a:t>Chases losses</a:t>
            </a:r>
          </a:p>
          <a:p>
            <a:pPr lvl="1"/>
            <a:r>
              <a:rPr lang="en-US" dirty="0">
                <a:solidFill>
                  <a:schemeClr val="tx1"/>
                </a:solidFill>
              </a:rPr>
              <a:t>Conceals activities, creating problems with relationships and/or employment</a:t>
            </a:r>
          </a:p>
          <a:p>
            <a:pPr lvl="1"/>
            <a:r>
              <a:rPr lang="en-US" dirty="0">
                <a:solidFill>
                  <a:schemeClr val="tx1"/>
                </a:solidFill>
              </a:rPr>
              <a:t>Money often must come from others </a:t>
            </a:r>
            <a:r>
              <a:rPr lang="en-US" sz="1100" dirty="0">
                <a:solidFill>
                  <a:schemeClr val="tx1"/>
                </a:solidFill>
              </a:rPr>
              <a:t>(APA, 2022)</a:t>
            </a:r>
          </a:p>
          <a:p>
            <a:pPr lvl="1"/>
            <a:endParaRPr lang="en-US" dirty="0"/>
          </a:p>
        </p:txBody>
      </p:sp>
      <p:sp>
        <p:nvSpPr>
          <p:cNvPr id="4" name="Content Placeholder 3">
            <a:extLst>
              <a:ext uri="{FF2B5EF4-FFF2-40B4-BE49-F238E27FC236}">
                <a16:creationId xmlns:a16="http://schemas.microsoft.com/office/drawing/2014/main" id="{AE4DBF2E-4723-DF9D-0FB5-A8A8F47C41BE}"/>
              </a:ext>
            </a:extLst>
          </p:cNvPr>
          <p:cNvSpPr>
            <a:spLocks noGrp="1"/>
          </p:cNvSpPr>
          <p:nvPr>
            <p:ph sz="half" idx="2"/>
          </p:nvPr>
        </p:nvSpPr>
        <p:spPr/>
        <p:txBody>
          <a:bodyPr>
            <a:normAutofit/>
          </a:bodyPr>
          <a:lstStyle/>
          <a:p>
            <a:endParaRPr lang="en-US"/>
          </a:p>
        </p:txBody>
      </p:sp>
      <p:pic>
        <p:nvPicPr>
          <p:cNvPr id="2050" name="Picture 2" descr="Gambling Disorder: 16 Signs, Causes, Tips To Deal With It">
            <a:extLst>
              <a:ext uri="{FF2B5EF4-FFF2-40B4-BE49-F238E27FC236}">
                <a16:creationId xmlns:a16="http://schemas.microsoft.com/office/drawing/2014/main" id="{36E99F56-2D19-B2A8-B02E-DCB819D526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271"/>
          <a:stretch/>
        </p:blipFill>
        <p:spPr bwMode="auto">
          <a:xfrm>
            <a:off x="6494463" y="848572"/>
            <a:ext cx="5391150" cy="5160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41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D75D2-AA1E-481F-BF19-2D52DA12661D}"/>
              </a:ext>
            </a:extLst>
          </p:cNvPr>
          <p:cNvSpPr>
            <a:spLocks noGrp="1"/>
          </p:cNvSpPr>
          <p:nvPr>
            <p:ph type="title"/>
          </p:nvPr>
        </p:nvSpPr>
        <p:spPr>
          <a:xfrm>
            <a:off x="7542212" y="437523"/>
            <a:ext cx="3886200" cy="780628"/>
          </a:xfrm>
        </p:spPr>
        <p:txBody>
          <a:bodyPr>
            <a:normAutofit/>
          </a:bodyPr>
          <a:lstStyle/>
          <a:p>
            <a:r>
              <a:rPr lang="en-US" dirty="0">
                <a:solidFill>
                  <a:schemeClr val="tx1"/>
                </a:solidFill>
              </a:rPr>
              <a:t>Mental health</a:t>
            </a:r>
          </a:p>
        </p:txBody>
      </p:sp>
      <p:sp>
        <p:nvSpPr>
          <p:cNvPr id="3" name="Content Placeholder 2">
            <a:extLst>
              <a:ext uri="{FF2B5EF4-FFF2-40B4-BE49-F238E27FC236}">
                <a16:creationId xmlns:a16="http://schemas.microsoft.com/office/drawing/2014/main" id="{7F05B37D-2C11-4EC7-835E-8CF70F7199F5}"/>
              </a:ext>
            </a:extLst>
          </p:cNvPr>
          <p:cNvSpPr>
            <a:spLocks noGrp="1"/>
          </p:cNvSpPr>
          <p:nvPr>
            <p:ph sz="half" idx="1"/>
          </p:nvPr>
        </p:nvSpPr>
        <p:spPr>
          <a:xfrm>
            <a:off x="303212" y="685800"/>
            <a:ext cx="6553200" cy="5791200"/>
          </a:xfrm>
        </p:spPr>
        <p:txBody>
          <a:bodyPr>
            <a:normAutofit/>
          </a:bodyPr>
          <a:lstStyle/>
          <a:p>
            <a:r>
              <a:rPr lang="en-US" sz="2400" b="1" dirty="0">
                <a:solidFill>
                  <a:srgbClr val="FF0000"/>
                </a:solidFill>
                <a:latin typeface="+mj-lt"/>
              </a:rPr>
              <a:t>Mental health: </a:t>
            </a:r>
            <a:r>
              <a:rPr lang="en-US" sz="2400" b="1" dirty="0">
                <a:solidFill>
                  <a:schemeClr val="tx1"/>
                </a:solidFill>
                <a:latin typeface="+mj-lt"/>
              </a:rPr>
              <a:t>creates changes in thinking, mood, and/or behaviors that can affect how one relates to others and makes choices </a:t>
            </a:r>
            <a:r>
              <a:rPr lang="en-US" sz="1100" b="1" dirty="0">
                <a:solidFill>
                  <a:schemeClr val="tx1"/>
                </a:solidFill>
                <a:latin typeface="+mj-lt"/>
              </a:rPr>
              <a:t>(</a:t>
            </a:r>
            <a:r>
              <a:rPr lang="en-US" sz="1100" b="1" i="0" dirty="0">
                <a:solidFill>
                  <a:schemeClr val="tx1"/>
                </a:solidFill>
                <a:effectLst/>
                <a:latin typeface="+mj-lt"/>
              </a:rPr>
              <a:t>SAMHSA, 2020). </a:t>
            </a:r>
            <a:r>
              <a:rPr lang="en-US" sz="1100" b="1" dirty="0">
                <a:solidFill>
                  <a:schemeClr val="tx1"/>
                </a:solidFill>
                <a:latin typeface="+mj-lt"/>
              </a:rPr>
              <a:t> </a:t>
            </a:r>
            <a:r>
              <a:rPr lang="en-US" sz="2400" b="1" dirty="0">
                <a:solidFill>
                  <a:schemeClr val="tx1"/>
                </a:solidFill>
                <a:latin typeface="+mj-lt"/>
              </a:rPr>
              <a:t>Can cause:</a:t>
            </a:r>
          </a:p>
          <a:p>
            <a:r>
              <a:rPr lang="en-US" sz="2400" dirty="0">
                <a:solidFill>
                  <a:schemeClr val="tx1"/>
                </a:solidFill>
              </a:rPr>
              <a:t>Over medicated</a:t>
            </a:r>
          </a:p>
          <a:p>
            <a:r>
              <a:rPr lang="en-US" sz="2400" dirty="0">
                <a:solidFill>
                  <a:schemeClr val="tx1"/>
                </a:solidFill>
              </a:rPr>
              <a:t>Haven’t taken medications in months</a:t>
            </a:r>
          </a:p>
          <a:p>
            <a:r>
              <a:rPr lang="en-US" sz="2400" dirty="0">
                <a:solidFill>
                  <a:schemeClr val="tx1"/>
                </a:solidFill>
              </a:rPr>
              <a:t>Feel unstable</a:t>
            </a:r>
          </a:p>
          <a:p>
            <a:r>
              <a:rPr lang="en-US" sz="2400" dirty="0">
                <a:solidFill>
                  <a:schemeClr val="tx1"/>
                </a:solidFill>
              </a:rPr>
              <a:t>Mood swings</a:t>
            </a:r>
          </a:p>
          <a:p>
            <a:r>
              <a:rPr lang="en-US" sz="2400" dirty="0">
                <a:solidFill>
                  <a:schemeClr val="tx1"/>
                </a:solidFill>
              </a:rPr>
              <a:t>Depressed</a:t>
            </a:r>
          </a:p>
          <a:p>
            <a:r>
              <a:rPr lang="en-US" sz="2400" dirty="0">
                <a:solidFill>
                  <a:schemeClr val="tx1"/>
                </a:solidFill>
              </a:rPr>
              <a:t>Manic</a:t>
            </a:r>
          </a:p>
          <a:p>
            <a:r>
              <a:rPr lang="en-US" sz="2400" dirty="0">
                <a:solidFill>
                  <a:schemeClr val="tx1"/>
                </a:solidFill>
              </a:rPr>
              <a:t>Suicidal/homicidal</a:t>
            </a:r>
          </a:p>
          <a:p>
            <a:r>
              <a:rPr lang="en-US" sz="2400" dirty="0">
                <a:solidFill>
                  <a:schemeClr val="tx1"/>
                </a:solidFill>
              </a:rPr>
              <a:t>Conspiracy theories</a:t>
            </a:r>
          </a:p>
          <a:p>
            <a:r>
              <a:rPr lang="en-US" sz="2400" dirty="0">
                <a:solidFill>
                  <a:schemeClr val="tx1"/>
                </a:solidFill>
              </a:rPr>
              <a:t>Psychosis </a:t>
            </a:r>
            <a:r>
              <a:rPr lang="en-US" sz="1100" dirty="0">
                <a:solidFill>
                  <a:schemeClr val="tx1"/>
                </a:solidFill>
              </a:rPr>
              <a:t>(Weiten, 2021)</a:t>
            </a:r>
          </a:p>
        </p:txBody>
      </p:sp>
      <p:sp>
        <p:nvSpPr>
          <p:cNvPr id="4" name="Content Placeholder 3">
            <a:extLst>
              <a:ext uri="{FF2B5EF4-FFF2-40B4-BE49-F238E27FC236}">
                <a16:creationId xmlns:a16="http://schemas.microsoft.com/office/drawing/2014/main" id="{EE3D48B1-D6D9-0EA6-9374-46F8B6721BA8}"/>
              </a:ext>
            </a:extLst>
          </p:cNvPr>
          <p:cNvSpPr>
            <a:spLocks noGrp="1"/>
          </p:cNvSpPr>
          <p:nvPr>
            <p:ph sz="half" idx="2"/>
          </p:nvPr>
        </p:nvSpPr>
        <p:spPr/>
        <p:txBody>
          <a:bodyPr/>
          <a:lstStyle/>
          <a:p>
            <a:endParaRPr lang="en-US"/>
          </a:p>
        </p:txBody>
      </p:sp>
      <p:pic>
        <p:nvPicPr>
          <p:cNvPr id="5" name="Picture 2" descr="Opinion | The Ways We Fail Those With Mental Illness - The New York Times">
            <a:extLst>
              <a:ext uri="{FF2B5EF4-FFF2-40B4-BE49-F238E27FC236}">
                <a16:creationId xmlns:a16="http://schemas.microsoft.com/office/drawing/2014/main" id="{347038F0-38C9-6021-3CEE-1A3A1CBAB3AE}"/>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07278" y="1684666"/>
            <a:ext cx="4345497" cy="4345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57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d56cf72e-71c5-48fe-8cd1-b794a6e2e12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4F1EFECF6D2A45AC9F5345C1128B96" ma:contentTypeVersion="17" ma:contentTypeDescription="Create a new document." ma:contentTypeScope="" ma:versionID="e2357b0e1a53aab7cb49c0158c6e0b9d">
  <xsd:schema xmlns:xsd="http://www.w3.org/2001/XMLSchema" xmlns:xs="http://www.w3.org/2001/XMLSchema" xmlns:p="http://schemas.microsoft.com/office/2006/metadata/properties" xmlns:ns3="d56cf72e-71c5-48fe-8cd1-b794a6e2e12e" xmlns:ns4="4186dd2c-8104-4179-bf30-5798c4be3480" targetNamespace="http://schemas.microsoft.com/office/2006/metadata/properties" ma:root="true" ma:fieldsID="5410ec303800ee485c7cf8098e61ec05" ns3:_="" ns4:_="">
    <xsd:import namespace="d56cf72e-71c5-48fe-8cd1-b794a6e2e12e"/>
    <xsd:import namespace="4186dd2c-8104-4179-bf30-5798c4be348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_activity" minOccurs="0"/>
                <xsd:element ref="ns3:MediaServiceGenerationTime" minOccurs="0"/>
                <xsd:element ref="ns3:MediaServiceEventHashCode" minOccurs="0"/>
                <xsd:element ref="ns3:MediaServiceObjectDetectorVersions" minOccurs="0"/>
                <xsd:element ref="ns3:MediaServiceSystemTag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6cf72e-71c5-48fe-8cd1-b794a6e2e12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_activity" ma:index="18" nillable="true" ma:displayName="_activity" ma:hidden="true" ma:internalName="_activity">
      <xsd:simpleType>
        <xsd:restriction base="dms:Note"/>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86dd2c-8104-4179-bf30-5798c4be348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ABA777-D0FE-4185-9DFE-D408AB0581B4}">
  <ds:schemaRefs>
    <ds:schemaRef ds:uri="http://schemas.microsoft.com/sharepoint/v3/contenttype/forms"/>
  </ds:schemaRefs>
</ds:datastoreItem>
</file>

<file path=customXml/itemProps2.xml><?xml version="1.0" encoding="utf-8"?>
<ds:datastoreItem xmlns:ds="http://schemas.openxmlformats.org/officeDocument/2006/customXml" ds:itemID="{A6D2E6E0-7565-4D03-A0A4-6E9CB09AD9DE}">
  <ds:schemaRefs>
    <ds:schemaRef ds:uri="http://schemas.microsoft.com/office/2006/documentManagement/types"/>
    <ds:schemaRef ds:uri="4186dd2c-8104-4179-bf30-5798c4be3480"/>
    <ds:schemaRef ds:uri="http://purl.org/dc/elements/1.1/"/>
    <ds:schemaRef ds:uri="http://purl.org/dc/terms/"/>
    <ds:schemaRef ds:uri="http://www.w3.org/XML/1998/namespace"/>
    <ds:schemaRef ds:uri="http://purl.org/dc/dcmitype/"/>
    <ds:schemaRef ds:uri="d56cf72e-71c5-48fe-8cd1-b794a6e2e12e"/>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50E96837-94E6-48B6-8E20-E656B6C4FA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6cf72e-71c5-48fe-8cd1-b794a6e2e12e"/>
    <ds:schemaRef ds:uri="4186dd2c-8104-4179-bf30-5798c4be34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1178</TotalTime>
  <Words>4517</Words>
  <Application>Microsoft Office PowerPoint</Application>
  <PresentationFormat>Custom</PresentationFormat>
  <Paragraphs>511</Paragraphs>
  <Slides>45</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Calibri</vt:lpstr>
      <vt:lpstr>Calibri Light</vt:lpstr>
      <vt:lpstr>Helvetica Neue</vt:lpstr>
      <vt:lpstr>Palatino Linotype</vt:lpstr>
      <vt:lpstr>Tahoma</vt:lpstr>
      <vt:lpstr>Times New Roman</vt:lpstr>
      <vt:lpstr>Wingdings</vt:lpstr>
      <vt:lpstr>Retrospect</vt:lpstr>
      <vt:lpstr>Sometimes, We Aren’t so Nice to Clients</vt:lpstr>
      <vt:lpstr>Hello!</vt:lpstr>
      <vt:lpstr>Workshop Goals</vt:lpstr>
      <vt:lpstr>It’s complicated!</vt:lpstr>
      <vt:lpstr>Gambling Disorder (GD) adds another layer</vt:lpstr>
      <vt:lpstr>Continued…</vt:lpstr>
      <vt:lpstr>SUD</vt:lpstr>
      <vt:lpstr>Gambling Disorder (GD)</vt:lpstr>
      <vt:lpstr>Mental health</vt:lpstr>
      <vt:lpstr> Trx is SCARY!</vt:lpstr>
      <vt:lpstr>Trauma</vt:lpstr>
      <vt:lpstr>Trauma continued…</vt:lpstr>
      <vt:lpstr>Immediate &amp; Delayed Reactions to Trauma (SAMHSA, 2022)</vt:lpstr>
      <vt:lpstr>Put together in a bowl and stir….. </vt:lpstr>
      <vt:lpstr>Just Behave!!!!</vt:lpstr>
      <vt:lpstr>We Should not be Surprised!</vt:lpstr>
      <vt:lpstr>Research indicates….</vt:lpstr>
      <vt:lpstr>Research Indicates continued…</vt:lpstr>
      <vt:lpstr>Here’s the Good News—The Opposite is Also True!!!</vt:lpstr>
      <vt:lpstr>Lots of Ways to be Judgy!</vt:lpstr>
      <vt:lpstr>Wait a minute…</vt:lpstr>
      <vt:lpstr>Actively listening to the Experts</vt:lpstr>
      <vt:lpstr>Statistical analysis</vt:lpstr>
      <vt:lpstr>ACE: Adverse Childhood Experiences</vt:lpstr>
      <vt:lpstr>Statistical Analysis </vt:lpstr>
      <vt:lpstr>PowerPoint Presentation</vt:lpstr>
      <vt:lpstr>Qualitative themes</vt:lpstr>
      <vt:lpstr>Here is the GOOD news (also participant quotes):</vt:lpstr>
      <vt:lpstr>Why Does this Happen</vt:lpstr>
      <vt:lpstr>What about the STAFF?????</vt:lpstr>
      <vt:lpstr>Cake or Pie?</vt:lpstr>
      <vt:lpstr>Bais—we all have them</vt:lpstr>
      <vt:lpstr>Claim Them, Monitor Self, &amp; Work With Them</vt:lpstr>
      <vt:lpstr>Real threats to staff</vt:lpstr>
      <vt:lpstr>Other Couple of Biggies!</vt:lpstr>
      <vt:lpstr>Here is the problem</vt:lpstr>
      <vt:lpstr>Oh…there’s more</vt:lpstr>
      <vt:lpstr>So, What Does All of this Mean??</vt:lpstr>
      <vt:lpstr>Good Work Should be Rewarded</vt:lpstr>
      <vt:lpstr>Questions????????</vt:lpstr>
      <vt:lpstr>References</vt:lpstr>
      <vt:lpstr>Continued…</vt:lpstr>
      <vt:lpstr>Continued…</vt:lpstr>
      <vt:lpstr>Continued…</vt:lpstr>
      <vt:lpstr>Thank you for coming!!!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you Gotta be so Judgy?  The Importance of  Agency Dedication to a Non-Judgmental Approach</dc:title>
  <dc:creator>Branson, Dana C</dc:creator>
  <cp:lastModifiedBy>jamie schieber</cp:lastModifiedBy>
  <cp:revision>23</cp:revision>
  <cp:lastPrinted>2024-05-06T19:16:02Z</cp:lastPrinted>
  <dcterms:created xsi:type="dcterms:W3CDTF">2021-03-02T00:13:40Z</dcterms:created>
  <dcterms:modified xsi:type="dcterms:W3CDTF">2024-05-13T14:34:15Z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0x0101007E4F1EFECF6D2A45AC9F5345C1128B96</vt:lpwstr>
  </property>
</Properties>
</file>